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Default Extension="png" ContentType="image/png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charts/chart2.xml" ContentType="application/vnd.openxmlformats-officedocument.drawingml.char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339" r:id="rId3"/>
    <p:sldId id="340" r:id="rId4"/>
    <p:sldId id="341" r:id="rId5"/>
    <p:sldId id="342" r:id="rId6"/>
    <p:sldId id="343" r:id="rId7"/>
    <p:sldId id="346" r:id="rId8"/>
    <p:sldId id="345" r:id="rId9"/>
    <p:sldId id="257" r:id="rId10"/>
    <p:sldId id="267" r:id="rId11"/>
    <p:sldId id="344" r:id="rId12"/>
    <p:sldId id="265" r:id="rId13"/>
    <p:sldId id="276" r:id="rId14"/>
    <p:sldId id="309" r:id="rId15"/>
    <p:sldId id="293" r:id="rId16"/>
    <p:sldId id="311" r:id="rId17"/>
    <p:sldId id="330" r:id="rId18"/>
    <p:sldId id="335" r:id="rId19"/>
    <p:sldId id="333" r:id="rId20"/>
    <p:sldId id="336" r:id="rId21"/>
    <p:sldId id="338" r:id="rId22"/>
    <p:sldId id="328" r:id="rId23"/>
    <p:sldId id="327" r:id="rId24"/>
    <p:sldId id="337" r:id="rId25"/>
    <p:sldId id="325" r:id="rId26"/>
    <p:sldId id="326" r:id="rId27"/>
    <p:sldId id="31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32491"/>
    <a:srgbClr val="DA8137"/>
    <a:srgbClr val="CE8E8D"/>
    <a:srgbClr val="B04A47"/>
    <a:srgbClr val="D8E5F2"/>
    <a:srgbClr val="C1C1C1"/>
    <a:srgbClr val="535353"/>
    <a:srgbClr val="242424"/>
    <a:srgbClr val="6923F4"/>
    <a:srgbClr val="9A7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407" autoAdjust="0"/>
    <p:restoredTop sz="92568" autoAdjust="0"/>
  </p:normalViewPr>
  <p:slideViewPr>
    <p:cSldViewPr snapToGrid="0" snapToObjects="1">
      <p:cViewPr>
        <p:scale>
          <a:sx n="75" d="100"/>
          <a:sy n="75" d="100"/>
        </p:scale>
        <p:origin x="-120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faelpopper:01_research%20projects:ongoing:iKnow:iKNOW%20members%20(4)_R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faelpopper:01_research%20projects:ongoing:iKnow:iKNOW%20members%20(4)_R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faelpopper:01_research%20projects:ongoing:iKnow:iKnow_Delphi_output-2011-07-23_wild_cards_v24_w_stdev_For%20UK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faelpopper:01_research%20projects:ongoing:iKnow:iKnow_Delphi_output-2011-07-01_weak_signals_v10_for%20U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faelpopper:01_research%20projects:ongoing:iKnow:iKnow_Delphi_output-2011-07-01_weak_signals_v10_for%20U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445201026008113"/>
          <c:y val="0.121304395774058"/>
          <c:w val="0.510724170842281"/>
          <c:h val="0.778911312556519"/>
        </c:manualLayout>
      </c:layout>
      <c:barChart>
        <c:barDir val="bar"/>
        <c:grouping val="clustered"/>
        <c:ser>
          <c:idx val="0"/>
          <c:order val="0"/>
          <c:tx>
            <c:strRef>
              <c:f>Hoja2!$S$139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dLbls>
            <c:showVal val="1"/>
          </c:dLbls>
          <c:cat>
            <c:strRef>
              <c:f>Hoja2!$R$140:$R$147</c:f>
              <c:strCache>
                <c:ptCount val="8"/>
                <c:pt idx="0">
                  <c:v>other</c:v>
                </c:pt>
                <c:pt idx="1">
                  <c:v>civil society</c:v>
                </c:pt>
                <c:pt idx="2">
                  <c:v>media</c:v>
                </c:pt>
                <c:pt idx="3">
                  <c:v>IGO</c:v>
                </c:pt>
                <c:pt idx="4">
                  <c:v>NGO</c:v>
                </c:pt>
                <c:pt idx="5">
                  <c:v>public actors (incl. research)</c:v>
                </c:pt>
                <c:pt idx="6">
                  <c:v>private actors (incl. research)</c:v>
                </c:pt>
                <c:pt idx="7">
                  <c:v>higher education institutions (HEI)</c:v>
                </c:pt>
              </c:strCache>
            </c:strRef>
          </c:cat>
          <c:val>
            <c:numRef>
              <c:f>Hoja2!$S$140:$S$147</c:f>
              <c:numCache>
                <c:formatCode>0%</c:formatCode>
                <c:ptCount val="8"/>
                <c:pt idx="0">
                  <c:v>0.0164533820840951</c:v>
                </c:pt>
                <c:pt idx="1">
                  <c:v>0.0036563071297989</c:v>
                </c:pt>
                <c:pt idx="2">
                  <c:v>0.0109689213893967</c:v>
                </c:pt>
                <c:pt idx="3">
                  <c:v>0.0146252285191956</c:v>
                </c:pt>
                <c:pt idx="4">
                  <c:v>0.0493601462522852</c:v>
                </c:pt>
                <c:pt idx="5">
                  <c:v>0.221206581352834</c:v>
                </c:pt>
                <c:pt idx="6">
                  <c:v>0.243144424131627</c:v>
                </c:pt>
                <c:pt idx="7">
                  <c:v>0.440585009140768</c:v>
                </c:pt>
              </c:numCache>
            </c:numRef>
          </c:val>
        </c:ser>
        <c:ser>
          <c:idx val="1"/>
          <c:order val="1"/>
          <c:tx>
            <c:strRef>
              <c:f>Hoja2!$T$139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C32491"/>
            </a:solidFill>
          </c:spPr>
          <c:dLbls>
            <c:showVal val="1"/>
          </c:dLbls>
          <c:cat>
            <c:strRef>
              <c:f>Hoja2!$R$140:$R$147</c:f>
              <c:strCache>
                <c:ptCount val="8"/>
                <c:pt idx="0">
                  <c:v>other</c:v>
                </c:pt>
                <c:pt idx="1">
                  <c:v>civil society</c:v>
                </c:pt>
                <c:pt idx="2">
                  <c:v>media</c:v>
                </c:pt>
                <c:pt idx="3">
                  <c:v>IGO</c:v>
                </c:pt>
                <c:pt idx="4">
                  <c:v>NGO</c:v>
                </c:pt>
                <c:pt idx="5">
                  <c:v>public actors (incl. research)</c:v>
                </c:pt>
                <c:pt idx="6">
                  <c:v>private actors (incl. research)</c:v>
                </c:pt>
                <c:pt idx="7">
                  <c:v>higher education institutions (HEI)</c:v>
                </c:pt>
              </c:strCache>
            </c:strRef>
          </c:cat>
          <c:val>
            <c:numRef>
              <c:f>Hoja2!$T$140:$T$147</c:f>
              <c:numCache>
                <c:formatCode>0%</c:formatCode>
                <c:ptCount val="8"/>
                <c:pt idx="0">
                  <c:v>0.0036563071297989</c:v>
                </c:pt>
                <c:pt idx="1">
                  <c:v>0.0</c:v>
                </c:pt>
                <c:pt idx="2">
                  <c:v>0.0036563071297989</c:v>
                </c:pt>
                <c:pt idx="3">
                  <c:v>0.0265486725663717</c:v>
                </c:pt>
                <c:pt idx="4">
                  <c:v>0.0265486725663717</c:v>
                </c:pt>
                <c:pt idx="5">
                  <c:v>0.0442477876106195</c:v>
                </c:pt>
                <c:pt idx="6">
                  <c:v>0.194690265486726</c:v>
                </c:pt>
                <c:pt idx="7">
                  <c:v>0.707964601769911</c:v>
                </c:pt>
              </c:numCache>
            </c:numRef>
          </c:val>
        </c:ser>
        <c:dLbls>
          <c:showVal val="1"/>
        </c:dLbls>
        <c:gapWidth val="50"/>
        <c:axId val="543179448"/>
        <c:axId val="541902056"/>
      </c:barChart>
      <c:catAx>
        <c:axId val="543179448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41902056"/>
        <c:crosses val="autoZero"/>
        <c:auto val="1"/>
        <c:lblAlgn val="ctr"/>
        <c:lblOffset val="100"/>
      </c:catAx>
      <c:valAx>
        <c:axId val="541902056"/>
        <c:scaling>
          <c:orientation val="minMax"/>
          <c:max val="1.0"/>
        </c:scaling>
        <c:axPos val="b"/>
        <c:numFmt formatCode="0%" sourceLinked="1"/>
        <c:tickLblPos val="nextTo"/>
        <c:crossAx val="543179448"/>
        <c:crosses val="autoZero"/>
        <c:crossBetween val="between"/>
        <c:majorUnit val="0.25"/>
      </c:valAx>
    </c:plotArea>
    <c:legend>
      <c:legendPos val="t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265717384129379"/>
          <c:y val="0.206210265383494"/>
          <c:w val="0.96145221368287"/>
          <c:h val="0.764467774861476"/>
        </c:manualLayout>
      </c:layout>
      <c:doughnutChart>
        <c:varyColors val="1"/>
        <c:ser>
          <c:idx val="0"/>
          <c:order val="0"/>
          <c:spPr>
            <a:solidFill>
              <a:srgbClr val="C32491"/>
            </a:solidFill>
          </c:spPr>
          <c:dPt>
            <c:idx val="1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Hoja2!$T$150:$U$150</c:f>
              <c:strCache>
                <c:ptCount val="2"/>
                <c:pt idx="0">
                  <c:v>UK</c:v>
                </c:pt>
                <c:pt idx="1">
                  <c:v>Global</c:v>
                </c:pt>
              </c:strCache>
            </c:strRef>
          </c:cat>
          <c:val>
            <c:numRef>
              <c:f>Hoja2!$T$151:$U$151</c:f>
              <c:numCache>
                <c:formatCode>General</c:formatCode>
                <c:ptCount val="2"/>
                <c:pt idx="0">
                  <c:v>113.0</c:v>
                </c:pt>
                <c:pt idx="1">
                  <c:v>434.0</c:v>
                </c:pt>
              </c:numCache>
            </c:numRef>
          </c:val>
        </c:ser>
        <c:firstSliceAng val="0"/>
        <c:holeSize val="50"/>
      </c:doughnutChart>
    </c:plotArea>
    <c:legend>
      <c:legendPos val="t"/>
      <c:layout/>
    </c:legend>
    <c:plotVisOnly val="1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298731902510696"/>
          <c:y val="0.280489855918372"/>
          <c:w val="0.395605700244203"/>
          <c:h val="0.628858912416096"/>
        </c:manualLayout>
      </c:layout>
      <c:radarChart>
        <c:radarStyle val="marker"/>
        <c:ser>
          <c:idx val="0"/>
          <c:order val="0"/>
          <c:tx>
            <c:strRef>
              <c:f>Results!$S$129</c:f>
              <c:strCache>
                <c:ptCount val="1"/>
                <c:pt idx="0">
                  <c:v>Physical infrastructures</c:v>
                </c:pt>
              </c:strCache>
            </c:strRef>
          </c:tx>
          <c:cat>
            <c:strRef>
              <c:f>Results!$C$130:$C$139</c:f>
              <c:strCache>
                <c:ptCount val="10"/>
                <c:pt idx="0">
                  <c:v>Breakthrough in cold fusion leads to renaissance in energy markets</c:v>
                </c:pt>
                <c:pt idx="1">
                  <c:v>Universities close as research does not meet the needs of industry</c:v>
                </c:pt>
                <c:pt idx="2">
                  <c:v>Information crisis caused by personalized information delivery</c:v>
                </c:pt>
                <c:pt idx="3">
                  <c:v>Nano-lab inside your body </c:v>
                </c:pt>
                <c:pt idx="4">
                  <c:v>Scientists up for murder as ethical issues for research are abolished</c:v>
                </c:pt>
                <c:pt idx="5">
                  <c:v>European Commission scrap research support projects</c:v>
                </c:pt>
                <c:pt idx="6">
                  <c:v>Gas from Trash</c:v>
                </c:pt>
                <c:pt idx="7">
                  <c:v>Automatic learning through neuro-data transfer</c:v>
                </c:pt>
                <c:pt idx="8">
                  <c:v>Secure and safe internet that is easy to use</c:v>
                </c:pt>
                <c:pt idx="9">
                  <c:v>End of Ageing</c:v>
                </c:pt>
              </c:strCache>
            </c:strRef>
          </c:cat>
          <c:val>
            <c:numRef>
              <c:f>Results!$S$130:$S$139</c:f>
              <c:numCache>
                <c:formatCode>0</c:formatCode>
                <c:ptCount val="10"/>
                <c:pt idx="0">
                  <c:v>4.0</c:v>
                </c:pt>
                <c:pt idx="1">
                  <c:v>2.272727272727272</c:v>
                </c:pt>
                <c:pt idx="2">
                  <c:v>2.5</c:v>
                </c:pt>
                <c:pt idx="3">
                  <c:v>3.0</c:v>
                </c:pt>
                <c:pt idx="4">
                  <c:v>2.571428571428572</c:v>
                </c:pt>
                <c:pt idx="5">
                  <c:v>2.25</c:v>
                </c:pt>
                <c:pt idx="6">
                  <c:v>3.285714285714286</c:v>
                </c:pt>
                <c:pt idx="7">
                  <c:v>2.3</c:v>
                </c:pt>
                <c:pt idx="8">
                  <c:v>2.6</c:v>
                </c:pt>
                <c:pt idx="9">
                  <c:v>2.7</c:v>
                </c:pt>
              </c:numCache>
            </c:numRef>
          </c:val>
        </c:ser>
        <c:ser>
          <c:idx val="1"/>
          <c:order val="1"/>
          <c:tx>
            <c:strRef>
              <c:f>Results!$T$129</c:f>
              <c:strCache>
                <c:ptCount val="1"/>
                <c:pt idx="0">
                  <c:v>Virtual infrastructures</c:v>
                </c:pt>
              </c:strCache>
            </c:strRef>
          </c:tx>
          <c:cat>
            <c:strRef>
              <c:f>Results!$C$130:$C$139</c:f>
              <c:strCache>
                <c:ptCount val="10"/>
                <c:pt idx="0">
                  <c:v>Breakthrough in cold fusion leads to renaissance in energy markets</c:v>
                </c:pt>
                <c:pt idx="1">
                  <c:v>Universities close as research does not meet the needs of industry</c:v>
                </c:pt>
                <c:pt idx="2">
                  <c:v>Information crisis caused by personalized information delivery</c:v>
                </c:pt>
                <c:pt idx="3">
                  <c:v>Nano-lab inside your body </c:v>
                </c:pt>
                <c:pt idx="4">
                  <c:v>Scientists up for murder as ethical issues for research are abolished</c:v>
                </c:pt>
                <c:pt idx="5">
                  <c:v>European Commission scrap research support projects</c:v>
                </c:pt>
                <c:pt idx="6">
                  <c:v>Gas from Trash</c:v>
                </c:pt>
                <c:pt idx="7">
                  <c:v>Automatic learning through neuro-data transfer</c:v>
                </c:pt>
                <c:pt idx="8">
                  <c:v>Secure and safe internet that is easy to use</c:v>
                </c:pt>
                <c:pt idx="9">
                  <c:v>End of Ageing</c:v>
                </c:pt>
              </c:strCache>
            </c:strRef>
          </c:cat>
          <c:val>
            <c:numRef>
              <c:f>Results!$T$130:$T$139</c:f>
              <c:numCache>
                <c:formatCode>0</c:formatCode>
                <c:ptCount val="10"/>
                <c:pt idx="0">
                  <c:v>2.833333333333333</c:v>
                </c:pt>
                <c:pt idx="1">
                  <c:v>2.454545454545455</c:v>
                </c:pt>
                <c:pt idx="2">
                  <c:v>4.666666666666667</c:v>
                </c:pt>
                <c:pt idx="3">
                  <c:v>3.222222222222222</c:v>
                </c:pt>
                <c:pt idx="4">
                  <c:v>2.5</c:v>
                </c:pt>
                <c:pt idx="5">
                  <c:v>2.916666666666666</c:v>
                </c:pt>
                <c:pt idx="6">
                  <c:v>1.571428571428571</c:v>
                </c:pt>
                <c:pt idx="7">
                  <c:v>3.8</c:v>
                </c:pt>
                <c:pt idx="8">
                  <c:v>4.6</c:v>
                </c:pt>
                <c:pt idx="9">
                  <c:v>2.5</c:v>
                </c:pt>
              </c:numCache>
            </c:numRef>
          </c:val>
        </c:ser>
        <c:ser>
          <c:idx val="2"/>
          <c:order val="2"/>
          <c:tx>
            <c:strRef>
              <c:f>Results!$U$129</c:f>
              <c:strCache>
                <c:ptCount val="1"/>
                <c:pt idx="0">
                  <c:v>Social welfare</c:v>
                </c:pt>
              </c:strCache>
            </c:strRef>
          </c:tx>
          <c:spPr>
            <a:ln>
              <a:solidFill>
                <a:srgbClr val="859BBE"/>
              </a:solidFill>
            </a:ln>
          </c:spPr>
          <c:marker>
            <c:spPr>
              <a:solidFill>
                <a:srgbClr val="859BBE"/>
              </a:solidFill>
              <a:ln>
                <a:solidFill>
                  <a:srgbClr val="859BBE"/>
                </a:solidFill>
              </a:ln>
            </c:spPr>
          </c:marker>
          <c:cat>
            <c:strRef>
              <c:f>Results!$C$130:$C$139</c:f>
              <c:strCache>
                <c:ptCount val="10"/>
                <c:pt idx="0">
                  <c:v>Breakthrough in cold fusion leads to renaissance in energy markets</c:v>
                </c:pt>
                <c:pt idx="1">
                  <c:v>Universities close as research does not meet the needs of industry</c:v>
                </c:pt>
                <c:pt idx="2">
                  <c:v>Information crisis caused by personalized information delivery</c:v>
                </c:pt>
                <c:pt idx="3">
                  <c:v>Nano-lab inside your body </c:v>
                </c:pt>
                <c:pt idx="4">
                  <c:v>Scientists up for murder as ethical issues for research are abolished</c:v>
                </c:pt>
                <c:pt idx="5">
                  <c:v>European Commission scrap research support projects</c:v>
                </c:pt>
                <c:pt idx="6">
                  <c:v>Gas from Trash</c:v>
                </c:pt>
                <c:pt idx="7">
                  <c:v>Automatic learning through neuro-data transfer</c:v>
                </c:pt>
                <c:pt idx="8">
                  <c:v>Secure and safe internet that is easy to use</c:v>
                </c:pt>
                <c:pt idx="9">
                  <c:v>End of Ageing</c:v>
                </c:pt>
              </c:strCache>
            </c:strRef>
          </c:cat>
          <c:val>
            <c:numRef>
              <c:f>Results!$U$130:$U$139</c:f>
              <c:numCache>
                <c:formatCode>0</c:formatCode>
                <c:ptCount val="10"/>
                <c:pt idx="0">
                  <c:v>3.833333333333333</c:v>
                </c:pt>
                <c:pt idx="1">
                  <c:v>2.636363636363636</c:v>
                </c:pt>
                <c:pt idx="2">
                  <c:v>3.166666666666666</c:v>
                </c:pt>
                <c:pt idx="3">
                  <c:v>4.222222222222222</c:v>
                </c:pt>
                <c:pt idx="4">
                  <c:v>3.5</c:v>
                </c:pt>
                <c:pt idx="5">
                  <c:v>2.0</c:v>
                </c:pt>
                <c:pt idx="6">
                  <c:v>2.714285714285714</c:v>
                </c:pt>
                <c:pt idx="7">
                  <c:v>3.272727272727272</c:v>
                </c:pt>
                <c:pt idx="8">
                  <c:v>3.0</c:v>
                </c:pt>
                <c:pt idx="9">
                  <c:v>4.5</c:v>
                </c:pt>
              </c:numCache>
            </c:numRef>
          </c:val>
        </c:ser>
        <c:ser>
          <c:idx val="3"/>
          <c:order val="3"/>
          <c:tx>
            <c:strRef>
              <c:f>Results!$V$129</c:f>
              <c:strCache>
                <c:ptCount val="1"/>
                <c:pt idx="0">
                  <c:v>Economy</c:v>
                </c:pt>
              </c:strCache>
            </c:strRef>
          </c:tx>
          <c:cat>
            <c:strRef>
              <c:f>Results!$C$130:$C$139</c:f>
              <c:strCache>
                <c:ptCount val="10"/>
                <c:pt idx="0">
                  <c:v>Breakthrough in cold fusion leads to renaissance in energy markets</c:v>
                </c:pt>
                <c:pt idx="1">
                  <c:v>Universities close as research does not meet the needs of industry</c:v>
                </c:pt>
                <c:pt idx="2">
                  <c:v>Information crisis caused by personalized information delivery</c:v>
                </c:pt>
                <c:pt idx="3">
                  <c:v>Nano-lab inside your body </c:v>
                </c:pt>
                <c:pt idx="4">
                  <c:v>Scientists up for murder as ethical issues for research are abolished</c:v>
                </c:pt>
                <c:pt idx="5">
                  <c:v>European Commission scrap research support projects</c:v>
                </c:pt>
                <c:pt idx="6">
                  <c:v>Gas from Trash</c:v>
                </c:pt>
                <c:pt idx="7">
                  <c:v>Automatic learning through neuro-data transfer</c:v>
                </c:pt>
                <c:pt idx="8">
                  <c:v>Secure and safe internet that is easy to use</c:v>
                </c:pt>
                <c:pt idx="9">
                  <c:v>End of Ageing</c:v>
                </c:pt>
              </c:strCache>
            </c:strRef>
          </c:cat>
          <c:val>
            <c:numRef>
              <c:f>Results!$V$130:$V$139</c:f>
              <c:numCache>
                <c:formatCode>0</c:formatCode>
                <c:ptCount val="10"/>
                <c:pt idx="0">
                  <c:v>4.333333333333332</c:v>
                </c:pt>
                <c:pt idx="1">
                  <c:v>3.909090909090909</c:v>
                </c:pt>
                <c:pt idx="2">
                  <c:v>3.166666666666666</c:v>
                </c:pt>
                <c:pt idx="3">
                  <c:v>3.375</c:v>
                </c:pt>
                <c:pt idx="4">
                  <c:v>3.125</c:v>
                </c:pt>
                <c:pt idx="5">
                  <c:v>2.666666666666666</c:v>
                </c:pt>
                <c:pt idx="6">
                  <c:v>3.714285714285714</c:v>
                </c:pt>
                <c:pt idx="7">
                  <c:v>3.9</c:v>
                </c:pt>
                <c:pt idx="8">
                  <c:v>3.4</c:v>
                </c:pt>
                <c:pt idx="9">
                  <c:v>4.2</c:v>
                </c:pt>
              </c:numCache>
            </c:numRef>
          </c:val>
        </c:ser>
        <c:ser>
          <c:idx val="4"/>
          <c:order val="4"/>
          <c:tx>
            <c:strRef>
              <c:f>Results!$W$129</c:f>
              <c:strCache>
                <c:ptCount val="1"/>
                <c:pt idx="0">
                  <c:v>Security</c:v>
                </c:pt>
              </c:strCache>
            </c:strRef>
          </c:tx>
          <c:cat>
            <c:strRef>
              <c:f>Results!$C$130:$C$139</c:f>
              <c:strCache>
                <c:ptCount val="10"/>
                <c:pt idx="0">
                  <c:v>Breakthrough in cold fusion leads to renaissance in energy markets</c:v>
                </c:pt>
                <c:pt idx="1">
                  <c:v>Universities close as research does not meet the needs of industry</c:v>
                </c:pt>
                <c:pt idx="2">
                  <c:v>Information crisis caused by personalized information delivery</c:v>
                </c:pt>
                <c:pt idx="3">
                  <c:v>Nano-lab inside your body </c:v>
                </c:pt>
                <c:pt idx="4">
                  <c:v>Scientists up for murder as ethical issues for research are abolished</c:v>
                </c:pt>
                <c:pt idx="5">
                  <c:v>European Commission scrap research support projects</c:v>
                </c:pt>
                <c:pt idx="6">
                  <c:v>Gas from Trash</c:v>
                </c:pt>
                <c:pt idx="7">
                  <c:v>Automatic learning through neuro-data transfer</c:v>
                </c:pt>
                <c:pt idx="8">
                  <c:v>Secure and safe internet that is easy to use</c:v>
                </c:pt>
                <c:pt idx="9">
                  <c:v>End of Ageing</c:v>
                </c:pt>
              </c:strCache>
            </c:strRef>
          </c:cat>
          <c:val>
            <c:numRef>
              <c:f>Results!$W$130:$W$139</c:f>
              <c:numCache>
                <c:formatCode>0</c:formatCode>
                <c:ptCount val="10"/>
                <c:pt idx="0">
                  <c:v>4.0</c:v>
                </c:pt>
                <c:pt idx="1">
                  <c:v>2.181818181818182</c:v>
                </c:pt>
                <c:pt idx="2">
                  <c:v>3.833333333333333</c:v>
                </c:pt>
                <c:pt idx="3">
                  <c:v>3.777777777777778</c:v>
                </c:pt>
                <c:pt idx="4">
                  <c:v>3.25</c:v>
                </c:pt>
                <c:pt idx="5">
                  <c:v>2.0</c:v>
                </c:pt>
                <c:pt idx="6">
                  <c:v>3.571428571428572</c:v>
                </c:pt>
                <c:pt idx="7">
                  <c:v>3.0</c:v>
                </c:pt>
                <c:pt idx="8">
                  <c:v>4.5</c:v>
                </c:pt>
                <c:pt idx="9">
                  <c:v>2.1</c:v>
                </c:pt>
              </c:numCache>
            </c:numRef>
          </c:val>
        </c:ser>
        <c:ser>
          <c:idx val="5"/>
          <c:order val="5"/>
          <c:tx>
            <c:strRef>
              <c:f>Results!$X$129</c:f>
              <c:strCache>
                <c:ptCount val="1"/>
                <c:pt idx="0">
                  <c:v>Policy &amp; governance</c:v>
                </c:pt>
              </c:strCache>
            </c:strRef>
          </c:tx>
          <c:cat>
            <c:strRef>
              <c:f>Results!$C$130:$C$139</c:f>
              <c:strCache>
                <c:ptCount val="10"/>
                <c:pt idx="0">
                  <c:v>Breakthrough in cold fusion leads to renaissance in energy markets</c:v>
                </c:pt>
                <c:pt idx="1">
                  <c:v>Universities close as research does not meet the needs of industry</c:v>
                </c:pt>
                <c:pt idx="2">
                  <c:v>Information crisis caused by personalized information delivery</c:v>
                </c:pt>
                <c:pt idx="3">
                  <c:v>Nano-lab inside your body </c:v>
                </c:pt>
                <c:pt idx="4">
                  <c:v>Scientists up for murder as ethical issues for research are abolished</c:v>
                </c:pt>
                <c:pt idx="5">
                  <c:v>European Commission scrap research support projects</c:v>
                </c:pt>
                <c:pt idx="6">
                  <c:v>Gas from Trash</c:v>
                </c:pt>
                <c:pt idx="7">
                  <c:v>Automatic learning through neuro-data transfer</c:v>
                </c:pt>
                <c:pt idx="8">
                  <c:v>Secure and safe internet that is easy to use</c:v>
                </c:pt>
                <c:pt idx="9">
                  <c:v>End of Ageing</c:v>
                </c:pt>
              </c:strCache>
            </c:strRef>
          </c:cat>
          <c:val>
            <c:numRef>
              <c:f>Results!$X$130:$X$139</c:f>
              <c:numCache>
                <c:formatCode>0</c:formatCode>
                <c:ptCount val="10"/>
                <c:pt idx="0">
                  <c:v>3.666666666666666</c:v>
                </c:pt>
                <c:pt idx="1">
                  <c:v>3.181818181818182</c:v>
                </c:pt>
                <c:pt idx="2">
                  <c:v>4.0</c:v>
                </c:pt>
                <c:pt idx="3">
                  <c:v>3.25</c:v>
                </c:pt>
                <c:pt idx="4">
                  <c:v>3.875</c:v>
                </c:pt>
                <c:pt idx="5">
                  <c:v>3.0</c:v>
                </c:pt>
                <c:pt idx="6">
                  <c:v>3.0</c:v>
                </c:pt>
                <c:pt idx="7">
                  <c:v>3.4</c:v>
                </c:pt>
                <c:pt idx="8">
                  <c:v>2.777777777777778</c:v>
                </c:pt>
                <c:pt idx="9">
                  <c:v>3.4</c:v>
                </c:pt>
              </c:numCache>
            </c:numRef>
          </c:val>
        </c:ser>
        <c:ser>
          <c:idx val="6"/>
          <c:order val="6"/>
          <c:tx>
            <c:strRef>
              <c:f>Results!$Y$129</c:f>
              <c:strCache>
                <c:ptCount val="1"/>
                <c:pt idx="0">
                  <c:v>Environment &amp; ecosystems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Results!$C$130:$C$139</c:f>
              <c:strCache>
                <c:ptCount val="10"/>
                <c:pt idx="0">
                  <c:v>Breakthrough in cold fusion leads to renaissance in energy markets</c:v>
                </c:pt>
                <c:pt idx="1">
                  <c:v>Universities close as research does not meet the needs of industry</c:v>
                </c:pt>
                <c:pt idx="2">
                  <c:v>Information crisis caused by personalized information delivery</c:v>
                </c:pt>
                <c:pt idx="3">
                  <c:v>Nano-lab inside your body </c:v>
                </c:pt>
                <c:pt idx="4">
                  <c:v>Scientists up for murder as ethical issues for research are abolished</c:v>
                </c:pt>
                <c:pt idx="5">
                  <c:v>European Commission scrap research support projects</c:v>
                </c:pt>
                <c:pt idx="6">
                  <c:v>Gas from Trash</c:v>
                </c:pt>
                <c:pt idx="7">
                  <c:v>Automatic learning through neuro-data transfer</c:v>
                </c:pt>
                <c:pt idx="8">
                  <c:v>Secure and safe internet that is easy to use</c:v>
                </c:pt>
                <c:pt idx="9">
                  <c:v>End of Ageing</c:v>
                </c:pt>
              </c:strCache>
            </c:strRef>
          </c:cat>
          <c:val>
            <c:numRef>
              <c:f>Results!$Y$130:$Y$139</c:f>
              <c:numCache>
                <c:formatCode>0</c:formatCode>
                <c:ptCount val="10"/>
                <c:pt idx="0">
                  <c:v>4.5</c:v>
                </c:pt>
                <c:pt idx="1">
                  <c:v>2.0</c:v>
                </c:pt>
                <c:pt idx="2">
                  <c:v>1.8</c:v>
                </c:pt>
                <c:pt idx="3">
                  <c:v>1.625</c:v>
                </c:pt>
                <c:pt idx="4">
                  <c:v>2.5</c:v>
                </c:pt>
                <c:pt idx="5">
                  <c:v>2.5</c:v>
                </c:pt>
                <c:pt idx="6">
                  <c:v>4.666666666666667</c:v>
                </c:pt>
                <c:pt idx="7">
                  <c:v>1.8</c:v>
                </c:pt>
                <c:pt idx="8">
                  <c:v>2.25</c:v>
                </c:pt>
                <c:pt idx="9">
                  <c:v>2.9</c:v>
                </c:pt>
              </c:numCache>
            </c:numRef>
          </c:val>
        </c:ser>
        <c:ser>
          <c:idx val="7"/>
          <c:order val="7"/>
          <c:tx>
            <c:strRef>
              <c:f>Results!$Z$129</c:f>
              <c:strCache>
                <c:ptCount val="1"/>
                <c:pt idx="0">
                  <c:v>Science, technology &amp; innovation (STI) systems</c:v>
                </c:pt>
              </c:strCache>
            </c:strRef>
          </c:tx>
          <c:cat>
            <c:strRef>
              <c:f>Results!$C$130:$C$139</c:f>
              <c:strCache>
                <c:ptCount val="10"/>
                <c:pt idx="0">
                  <c:v>Breakthrough in cold fusion leads to renaissance in energy markets</c:v>
                </c:pt>
                <c:pt idx="1">
                  <c:v>Universities close as research does not meet the needs of industry</c:v>
                </c:pt>
                <c:pt idx="2">
                  <c:v>Information crisis caused by personalized information delivery</c:v>
                </c:pt>
                <c:pt idx="3">
                  <c:v>Nano-lab inside your body </c:v>
                </c:pt>
                <c:pt idx="4">
                  <c:v>Scientists up for murder as ethical issues for research are abolished</c:v>
                </c:pt>
                <c:pt idx="5">
                  <c:v>European Commission scrap research support projects</c:v>
                </c:pt>
                <c:pt idx="6">
                  <c:v>Gas from Trash</c:v>
                </c:pt>
                <c:pt idx="7">
                  <c:v>Automatic learning through neuro-data transfer</c:v>
                </c:pt>
                <c:pt idx="8">
                  <c:v>Secure and safe internet that is easy to use</c:v>
                </c:pt>
                <c:pt idx="9">
                  <c:v>End of Ageing</c:v>
                </c:pt>
              </c:strCache>
            </c:strRef>
          </c:cat>
          <c:val>
            <c:numRef>
              <c:f>Results!$Z$130:$Z$139</c:f>
              <c:numCache>
                <c:formatCode>0</c:formatCode>
                <c:ptCount val="10"/>
                <c:pt idx="0">
                  <c:v>4.833333333333332</c:v>
                </c:pt>
                <c:pt idx="1">
                  <c:v>4.545454545454546</c:v>
                </c:pt>
                <c:pt idx="2">
                  <c:v>4.0</c:v>
                </c:pt>
                <c:pt idx="3">
                  <c:v>3.888888888888887</c:v>
                </c:pt>
                <c:pt idx="4">
                  <c:v>4.25</c:v>
                </c:pt>
                <c:pt idx="5">
                  <c:v>4.083333333333333</c:v>
                </c:pt>
                <c:pt idx="6">
                  <c:v>3.5</c:v>
                </c:pt>
                <c:pt idx="7">
                  <c:v>3.909090909090909</c:v>
                </c:pt>
                <c:pt idx="8">
                  <c:v>3.4</c:v>
                </c:pt>
                <c:pt idx="9">
                  <c:v>3.2</c:v>
                </c:pt>
              </c:numCache>
            </c:numRef>
          </c:val>
        </c:ser>
        <c:axId val="542707112"/>
        <c:axId val="542710168"/>
      </c:radarChart>
      <c:catAx>
        <c:axId val="542707112"/>
        <c:scaling>
          <c:orientation val="minMax"/>
        </c:scaling>
        <c:axPos val="b"/>
        <c:majorGridlines/>
        <c:tickLblPos val="nextTo"/>
        <c:crossAx val="542710168"/>
        <c:crosses val="autoZero"/>
        <c:auto val="1"/>
        <c:lblAlgn val="ctr"/>
        <c:lblOffset val="100"/>
      </c:catAx>
      <c:valAx>
        <c:axId val="542710168"/>
        <c:scaling>
          <c:orientation val="minMax"/>
          <c:min val="1.0"/>
        </c:scaling>
        <c:axPos val="l"/>
        <c:majorGridlines/>
        <c:numFmt formatCode="0" sourceLinked="0"/>
        <c:majorTickMark val="cross"/>
        <c:tickLblPos val="nextTo"/>
        <c:crossAx val="542707112"/>
        <c:crosses val="autoZero"/>
        <c:crossBetween val="between"/>
        <c:majorUnit val="1.0"/>
      </c:valAx>
    </c:plotArea>
    <c:legend>
      <c:legendPos val="t"/>
      <c:layout>
        <c:manualLayout>
          <c:xMode val="edge"/>
          <c:yMode val="edge"/>
          <c:x val="0.0278125891382364"/>
          <c:y val="0.000640202455399159"/>
          <c:w val="0.970525431951338"/>
          <c:h val="0.143542567742412"/>
        </c:manualLayout>
      </c:layout>
    </c:legend>
    <c:plotVisOnly val="1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Interpretations of the Signals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73551035494674"/>
          <c:y val="0.238582431868914"/>
          <c:w val="0.49923701571443"/>
          <c:h val="0.671261804891211"/>
        </c:manualLayout>
      </c:layout>
      <c:barChart>
        <c:barDir val="bar"/>
        <c:grouping val="stacked"/>
        <c:ser>
          <c:idx val="0"/>
          <c:order val="0"/>
          <c:tx>
            <c:strRef>
              <c:f>Results!$E$69</c:f>
              <c:strCache>
                <c:ptCount val="1"/>
                <c:pt idx="0">
                  <c:v>potential continuation of important present issues in the future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Results!$C$270:$C$279</c:f>
              <c:strCache>
                <c:ptCount val="10"/>
                <c:pt idx="0">
                  <c:v>Growing frequency of floods in Europe and the world </c:v>
                </c:pt>
                <c:pt idx="1">
                  <c:v>Next generation peer-to-peer content delivery platform</c:v>
                </c:pt>
                <c:pt idx="2">
                  <c:v>Migration of internet services in pervasive ICT environment</c:v>
                </c:pt>
                <c:pt idx="3">
                  <c:v>Increasing Self-Medication</c:v>
                </c:pt>
                <c:pt idx="4">
                  <c:v>Growing efforts to assist SMEs to exploit R&amp;D collaborative projects</c:v>
                </c:pt>
                <c:pt idx="5">
                  <c:v>Administration rather than results a priority</c:v>
                </c:pt>
                <c:pt idx="6">
                  <c:v>Lack of interest in science by young scholars</c:v>
                </c:pt>
                <c:pt idx="7">
                  <c:v>Growing interest in wild cards and weak signals research</c:v>
                </c:pt>
                <c:pt idx="8">
                  <c:v>Fast electronics for compact lab-on-chip applications </c:v>
                </c:pt>
                <c:pt idx="9">
                  <c:v>Neuro-Enhancement</c:v>
                </c:pt>
              </c:strCache>
            </c:strRef>
          </c:cat>
          <c:val>
            <c:numRef>
              <c:f>Results!$E$270:$E$279</c:f>
              <c:numCache>
                <c:formatCode>0%</c:formatCode>
                <c:ptCount val="10"/>
                <c:pt idx="0">
                  <c:v>0.909090909090909</c:v>
                </c:pt>
                <c:pt idx="1">
                  <c:v>0.714285714285714</c:v>
                </c:pt>
                <c:pt idx="2">
                  <c:v>0.833333333333333</c:v>
                </c:pt>
                <c:pt idx="3">
                  <c:v>0.666666666666667</c:v>
                </c:pt>
                <c:pt idx="4">
                  <c:v>0.714285714285714</c:v>
                </c:pt>
                <c:pt idx="5">
                  <c:v>0.666666666666667</c:v>
                </c:pt>
                <c:pt idx="6">
                  <c:v>0.444444444444444</c:v>
                </c:pt>
                <c:pt idx="7">
                  <c:v>0.5</c:v>
                </c:pt>
                <c:pt idx="8">
                  <c:v>0.5</c:v>
                </c:pt>
                <c:pt idx="9">
                  <c:v>0.333333333333333</c:v>
                </c:pt>
              </c:numCache>
            </c:numRef>
          </c:val>
        </c:ser>
        <c:ser>
          <c:idx val="1"/>
          <c:order val="1"/>
          <c:tx>
            <c:strRef>
              <c:f>Results!$F$69</c:f>
              <c:strCache>
                <c:ptCount val="1"/>
                <c:pt idx="0">
                  <c:v>potential discontinuation of important present issues/developments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1"/>
              <c:layout/>
              <c:showVal val="1"/>
            </c:dLbl>
            <c:dLbl>
              <c:idx val="3"/>
              <c:layout/>
              <c:showVal val="1"/>
            </c:dLbl>
            <c:dLbl>
              <c:idx val="6"/>
              <c:layout/>
              <c:showVal val="1"/>
            </c:dLbl>
            <c:delete val="1"/>
          </c:dLbls>
          <c:cat>
            <c:strRef>
              <c:f>Results!$C$270:$C$279</c:f>
              <c:strCache>
                <c:ptCount val="10"/>
                <c:pt idx="0">
                  <c:v>Growing frequency of floods in Europe and the world </c:v>
                </c:pt>
                <c:pt idx="1">
                  <c:v>Next generation peer-to-peer content delivery platform</c:v>
                </c:pt>
                <c:pt idx="2">
                  <c:v>Migration of internet services in pervasive ICT environment</c:v>
                </c:pt>
                <c:pt idx="3">
                  <c:v>Increasing Self-Medication</c:v>
                </c:pt>
                <c:pt idx="4">
                  <c:v>Growing efforts to assist SMEs to exploit R&amp;D collaborative projects</c:v>
                </c:pt>
                <c:pt idx="5">
                  <c:v>Administration rather than results a priority</c:v>
                </c:pt>
                <c:pt idx="6">
                  <c:v>Lack of interest in science by young scholars</c:v>
                </c:pt>
                <c:pt idx="7">
                  <c:v>Growing interest in wild cards and weak signals research</c:v>
                </c:pt>
                <c:pt idx="8">
                  <c:v>Fast electronics for compact lab-on-chip applications </c:v>
                </c:pt>
                <c:pt idx="9">
                  <c:v>Neuro-Enhancement</c:v>
                </c:pt>
              </c:strCache>
            </c:strRef>
          </c:cat>
          <c:val>
            <c:numRef>
              <c:f>Results!$F$270:$F$279</c:f>
              <c:numCache>
                <c:formatCode>0%</c:formatCode>
                <c:ptCount val="10"/>
                <c:pt idx="0">
                  <c:v>0.0</c:v>
                </c:pt>
                <c:pt idx="1">
                  <c:v>0.142857142857143</c:v>
                </c:pt>
                <c:pt idx="2">
                  <c:v>0.0</c:v>
                </c:pt>
                <c:pt idx="3">
                  <c:v>0.111111111111111</c:v>
                </c:pt>
                <c:pt idx="4">
                  <c:v>0.0</c:v>
                </c:pt>
                <c:pt idx="5">
                  <c:v>0.0</c:v>
                </c:pt>
                <c:pt idx="6">
                  <c:v>0.111111111111111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2"/>
          <c:order val="2"/>
          <c:tx>
            <c:strRef>
              <c:f>Results!$G$69</c:f>
              <c:strCache>
                <c:ptCount val="1"/>
                <c:pt idx="0">
                  <c:v>potential re-emergence of past issues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1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elete val="1"/>
          </c:dLbls>
          <c:cat>
            <c:strRef>
              <c:f>Results!$C$270:$C$279</c:f>
              <c:strCache>
                <c:ptCount val="10"/>
                <c:pt idx="0">
                  <c:v>Growing frequency of floods in Europe and the world </c:v>
                </c:pt>
                <c:pt idx="1">
                  <c:v>Next generation peer-to-peer content delivery platform</c:v>
                </c:pt>
                <c:pt idx="2">
                  <c:v>Migration of internet services in pervasive ICT environment</c:v>
                </c:pt>
                <c:pt idx="3">
                  <c:v>Increasing Self-Medication</c:v>
                </c:pt>
                <c:pt idx="4">
                  <c:v>Growing efforts to assist SMEs to exploit R&amp;D collaborative projects</c:v>
                </c:pt>
                <c:pt idx="5">
                  <c:v>Administration rather than results a priority</c:v>
                </c:pt>
                <c:pt idx="6">
                  <c:v>Lack of interest in science by young scholars</c:v>
                </c:pt>
                <c:pt idx="7">
                  <c:v>Growing interest in wild cards and weak signals research</c:v>
                </c:pt>
                <c:pt idx="8">
                  <c:v>Fast electronics for compact lab-on-chip applications </c:v>
                </c:pt>
                <c:pt idx="9">
                  <c:v>Neuro-Enhancement</c:v>
                </c:pt>
              </c:strCache>
            </c:strRef>
          </c:cat>
          <c:val>
            <c:numRef>
              <c:f>Results!$G$270:$G$279</c:f>
              <c:numCache>
                <c:formatCode>0%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0.111111111111111</c:v>
                </c:pt>
                <c:pt idx="7">
                  <c:v>0.0714285714285714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3"/>
          <c:order val="3"/>
          <c:tx>
            <c:strRef>
              <c:f>Results!$H$69</c:f>
              <c:strCache>
                <c:ptCount val="1"/>
                <c:pt idx="0">
                  <c:v>potential emergence of new issues/developments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Results!$C$270:$C$279</c:f>
              <c:strCache>
                <c:ptCount val="10"/>
                <c:pt idx="0">
                  <c:v>Growing frequency of floods in Europe and the world </c:v>
                </c:pt>
                <c:pt idx="1">
                  <c:v>Next generation peer-to-peer content delivery platform</c:v>
                </c:pt>
                <c:pt idx="2">
                  <c:v>Migration of internet services in pervasive ICT environment</c:v>
                </c:pt>
                <c:pt idx="3">
                  <c:v>Increasing Self-Medication</c:v>
                </c:pt>
                <c:pt idx="4">
                  <c:v>Growing efforts to assist SMEs to exploit R&amp;D collaborative projects</c:v>
                </c:pt>
                <c:pt idx="5">
                  <c:v>Administration rather than results a priority</c:v>
                </c:pt>
                <c:pt idx="6">
                  <c:v>Lack of interest in science by young scholars</c:v>
                </c:pt>
                <c:pt idx="7">
                  <c:v>Growing interest in wild cards and weak signals research</c:v>
                </c:pt>
                <c:pt idx="8">
                  <c:v>Fast electronics for compact lab-on-chip applications </c:v>
                </c:pt>
                <c:pt idx="9">
                  <c:v>Neuro-Enhancement</c:v>
                </c:pt>
              </c:strCache>
            </c:strRef>
          </c:cat>
          <c:val>
            <c:numRef>
              <c:f>Results!$H$270:$H$279</c:f>
              <c:numCache>
                <c:formatCode>0%</c:formatCode>
                <c:ptCount val="10"/>
                <c:pt idx="0">
                  <c:v>0.0909090909090909</c:v>
                </c:pt>
                <c:pt idx="1">
                  <c:v>0.142857142857143</c:v>
                </c:pt>
                <c:pt idx="2">
                  <c:v>0.166666666666667</c:v>
                </c:pt>
                <c:pt idx="3">
                  <c:v>0.222222222222222</c:v>
                </c:pt>
                <c:pt idx="4">
                  <c:v>0.285714285714286</c:v>
                </c:pt>
                <c:pt idx="5">
                  <c:v>0.333333333333333</c:v>
                </c:pt>
                <c:pt idx="6">
                  <c:v>0.333333333333333</c:v>
                </c:pt>
                <c:pt idx="7">
                  <c:v>0.428571428571429</c:v>
                </c:pt>
                <c:pt idx="8">
                  <c:v>0.5</c:v>
                </c:pt>
                <c:pt idx="9">
                  <c:v>0.666666666666667</c:v>
                </c:pt>
              </c:numCache>
            </c:numRef>
          </c:val>
        </c:ser>
        <c:dLbls>
          <c:showVal val="1"/>
        </c:dLbls>
        <c:gapWidth val="50"/>
        <c:overlap val="100"/>
        <c:axId val="543401464"/>
        <c:axId val="543404856"/>
      </c:barChart>
      <c:catAx>
        <c:axId val="5434014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3404856"/>
        <c:crosses val="autoZero"/>
        <c:auto val="1"/>
        <c:lblAlgn val="ctr"/>
        <c:lblOffset val="100"/>
      </c:catAx>
      <c:valAx>
        <c:axId val="543404856"/>
        <c:scaling>
          <c:orientation val="minMax"/>
          <c:max val="1.0"/>
        </c:scaling>
        <c:axPos val="b"/>
        <c:majorGridlines/>
        <c:numFmt formatCode="0%" sourceLinked="1"/>
        <c:tickLblPos val="nextTo"/>
        <c:crossAx val="543401464"/>
        <c:crosses val="autoZero"/>
        <c:crossBetween val="between"/>
        <c:majorUnit val="0.25"/>
      </c:valAx>
    </c:plotArea>
    <c:legend>
      <c:legendPos val="t"/>
      <c:layout>
        <c:manualLayout>
          <c:xMode val="edge"/>
          <c:yMode val="edge"/>
          <c:x val="0.0211418438564038"/>
          <c:y val="0.0999916599210145"/>
          <c:w val="0.944483076358893"/>
          <c:h val="0.107437388083499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100">
          <a:latin typeface="Arial Narrow"/>
          <a:cs typeface="Arial Narrow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23799572102485"/>
          <c:y val="0.260857627362741"/>
          <c:w val="0.524904687582204"/>
          <c:h val="0.631855910125585"/>
        </c:manualLayout>
      </c:layout>
      <c:radarChart>
        <c:radarStyle val="marker"/>
        <c:ser>
          <c:idx val="0"/>
          <c:order val="0"/>
          <c:tx>
            <c:strRef>
              <c:f>Results!$K$69</c:f>
              <c:strCache>
                <c:ptCount val="1"/>
                <c:pt idx="0">
                  <c:v>Physical infrastructures</c:v>
                </c:pt>
              </c:strCache>
            </c:strRef>
          </c:tx>
          <c:cat>
            <c:strRef>
              <c:f>Results!$C$136:$C$145</c:f>
              <c:strCache>
                <c:ptCount val="10"/>
                <c:pt idx="0">
                  <c:v>Lack of interest in science by young scholars</c:v>
                </c:pt>
                <c:pt idx="1">
                  <c:v>Growing interest in wild cards and weak signals research</c:v>
                </c:pt>
                <c:pt idx="2">
                  <c:v>Growing efforts to assist SMEs to exploit R&amp;D collaborative projects</c:v>
                </c:pt>
                <c:pt idx="3">
                  <c:v>Next generation peer-to-peer content delivery platform</c:v>
                </c:pt>
                <c:pt idx="4">
                  <c:v>Fast electronics for compact lab-on-chip applications </c:v>
                </c:pt>
                <c:pt idx="5">
                  <c:v>Migration of internet services in pervasive ICT environment</c:v>
                </c:pt>
                <c:pt idx="6">
                  <c:v>Neuro-Enhancement</c:v>
                </c:pt>
                <c:pt idx="7">
                  <c:v>Administration rather than results a priority</c:v>
                </c:pt>
                <c:pt idx="8">
                  <c:v>Increasing Self-Medication</c:v>
                </c:pt>
                <c:pt idx="9">
                  <c:v>Growing frequency of floods in Europe and the world </c:v>
                </c:pt>
              </c:strCache>
            </c:strRef>
          </c:cat>
          <c:val>
            <c:numRef>
              <c:f>Results!$K$136:$K$145</c:f>
              <c:numCache>
                <c:formatCode>0%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0.142857142857143</c:v>
                </c:pt>
                <c:pt idx="4">
                  <c:v>0.4</c:v>
                </c:pt>
                <c:pt idx="5">
                  <c:v>0.166666666666667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0.416666666666667</c:v>
                </c:pt>
              </c:numCache>
            </c:numRef>
          </c:val>
        </c:ser>
        <c:ser>
          <c:idx val="1"/>
          <c:order val="1"/>
          <c:tx>
            <c:strRef>
              <c:f>Results!$L$69</c:f>
              <c:strCache>
                <c:ptCount val="1"/>
                <c:pt idx="0">
                  <c:v>Virtual infrastructures</c:v>
                </c:pt>
              </c:strCache>
            </c:strRef>
          </c:tx>
          <c:cat>
            <c:strRef>
              <c:f>Results!$C$136:$C$145</c:f>
              <c:strCache>
                <c:ptCount val="10"/>
                <c:pt idx="0">
                  <c:v>Lack of interest in science by young scholars</c:v>
                </c:pt>
                <c:pt idx="1">
                  <c:v>Growing interest in wild cards and weak signals research</c:v>
                </c:pt>
                <c:pt idx="2">
                  <c:v>Growing efforts to assist SMEs to exploit R&amp;D collaborative projects</c:v>
                </c:pt>
                <c:pt idx="3">
                  <c:v>Next generation peer-to-peer content delivery platform</c:v>
                </c:pt>
                <c:pt idx="4">
                  <c:v>Fast electronics for compact lab-on-chip applications </c:v>
                </c:pt>
                <c:pt idx="5">
                  <c:v>Migration of internet services in pervasive ICT environment</c:v>
                </c:pt>
                <c:pt idx="6">
                  <c:v>Neuro-Enhancement</c:v>
                </c:pt>
                <c:pt idx="7">
                  <c:v>Administration rather than results a priority</c:v>
                </c:pt>
                <c:pt idx="8">
                  <c:v>Increasing Self-Medication</c:v>
                </c:pt>
                <c:pt idx="9">
                  <c:v>Growing frequency of floods in Europe and the world </c:v>
                </c:pt>
              </c:strCache>
            </c:strRef>
          </c:cat>
          <c:val>
            <c:numRef>
              <c:f>Results!$L$136:$L$145</c:f>
              <c:numCache>
                <c:formatCode>0%</c:formatCode>
                <c:ptCount val="10"/>
                <c:pt idx="0">
                  <c:v>0.111111111111111</c:v>
                </c:pt>
                <c:pt idx="1">
                  <c:v>0.142857142857143</c:v>
                </c:pt>
                <c:pt idx="2">
                  <c:v>0.142857142857143</c:v>
                </c:pt>
                <c:pt idx="3">
                  <c:v>0.714285714285714</c:v>
                </c:pt>
                <c:pt idx="4">
                  <c:v>0.4</c:v>
                </c:pt>
                <c:pt idx="5">
                  <c:v>0.333333333333333</c:v>
                </c:pt>
                <c:pt idx="6">
                  <c:v>0.0714285714285714</c:v>
                </c:pt>
                <c:pt idx="7">
                  <c:v>0.111111111111111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ser>
          <c:idx val="2"/>
          <c:order val="2"/>
          <c:tx>
            <c:strRef>
              <c:f>Results!$M$69</c:f>
              <c:strCache>
                <c:ptCount val="1"/>
                <c:pt idx="0">
                  <c:v>Social welfare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Results!$C$136:$C$145</c:f>
              <c:strCache>
                <c:ptCount val="10"/>
                <c:pt idx="0">
                  <c:v>Lack of interest in science by young scholars</c:v>
                </c:pt>
                <c:pt idx="1">
                  <c:v>Growing interest in wild cards and weak signals research</c:v>
                </c:pt>
                <c:pt idx="2">
                  <c:v>Growing efforts to assist SMEs to exploit R&amp;D collaborative projects</c:v>
                </c:pt>
                <c:pt idx="3">
                  <c:v>Next generation peer-to-peer content delivery platform</c:v>
                </c:pt>
                <c:pt idx="4">
                  <c:v>Fast electronics for compact lab-on-chip applications </c:v>
                </c:pt>
                <c:pt idx="5">
                  <c:v>Migration of internet services in pervasive ICT environment</c:v>
                </c:pt>
                <c:pt idx="6">
                  <c:v>Neuro-Enhancement</c:v>
                </c:pt>
                <c:pt idx="7">
                  <c:v>Administration rather than results a priority</c:v>
                </c:pt>
                <c:pt idx="8">
                  <c:v>Increasing Self-Medication</c:v>
                </c:pt>
                <c:pt idx="9">
                  <c:v>Growing frequency of floods in Europe and the world </c:v>
                </c:pt>
              </c:strCache>
            </c:strRef>
          </c:cat>
          <c:val>
            <c:numRef>
              <c:f>Results!$M$136:$M$145</c:f>
              <c:numCache>
                <c:formatCode>0%</c:formatCode>
                <c:ptCount val="10"/>
                <c:pt idx="0">
                  <c:v>0.111111111111111</c:v>
                </c:pt>
                <c:pt idx="1">
                  <c:v>0.0714285714285714</c:v>
                </c:pt>
                <c:pt idx="2">
                  <c:v>0.0</c:v>
                </c:pt>
                <c:pt idx="3">
                  <c:v>0.285714285714286</c:v>
                </c:pt>
                <c:pt idx="4">
                  <c:v>0.3</c:v>
                </c:pt>
                <c:pt idx="5">
                  <c:v>0.166666666666667</c:v>
                </c:pt>
                <c:pt idx="6">
                  <c:v>0.857142857142857</c:v>
                </c:pt>
                <c:pt idx="7">
                  <c:v>0.111111111111111</c:v>
                </c:pt>
                <c:pt idx="8">
                  <c:v>0.777777777777778</c:v>
                </c:pt>
                <c:pt idx="9">
                  <c:v>0.416666666666667</c:v>
                </c:pt>
              </c:numCache>
            </c:numRef>
          </c:val>
        </c:ser>
        <c:ser>
          <c:idx val="3"/>
          <c:order val="3"/>
          <c:tx>
            <c:strRef>
              <c:f>Results!$N$69</c:f>
              <c:strCache>
                <c:ptCount val="1"/>
                <c:pt idx="0">
                  <c:v>Economy</c:v>
                </c:pt>
              </c:strCache>
            </c:strRef>
          </c:tx>
          <c:cat>
            <c:strRef>
              <c:f>Results!$C$136:$C$145</c:f>
              <c:strCache>
                <c:ptCount val="10"/>
                <c:pt idx="0">
                  <c:v>Lack of interest in science by young scholars</c:v>
                </c:pt>
                <c:pt idx="1">
                  <c:v>Growing interest in wild cards and weak signals research</c:v>
                </c:pt>
                <c:pt idx="2">
                  <c:v>Growing efforts to assist SMEs to exploit R&amp;D collaborative projects</c:v>
                </c:pt>
                <c:pt idx="3">
                  <c:v>Next generation peer-to-peer content delivery platform</c:v>
                </c:pt>
                <c:pt idx="4">
                  <c:v>Fast electronics for compact lab-on-chip applications </c:v>
                </c:pt>
                <c:pt idx="5">
                  <c:v>Migration of internet services in pervasive ICT environment</c:v>
                </c:pt>
                <c:pt idx="6">
                  <c:v>Neuro-Enhancement</c:v>
                </c:pt>
                <c:pt idx="7">
                  <c:v>Administration rather than results a priority</c:v>
                </c:pt>
                <c:pt idx="8">
                  <c:v>Increasing Self-Medication</c:v>
                </c:pt>
                <c:pt idx="9">
                  <c:v>Growing frequency of floods in Europe and the world </c:v>
                </c:pt>
              </c:strCache>
            </c:strRef>
          </c:cat>
          <c:val>
            <c:numRef>
              <c:f>Results!$N$136:$N$145</c:f>
              <c:numCache>
                <c:formatCode>0%</c:formatCode>
                <c:ptCount val="10"/>
                <c:pt idx="0">
                  <c:v>0.444444444444444</c:v>
                </c:pt>
                <c:pt idx="1">
                  <c:v>0.142857142857143</c:v>
                </c:pt>
                <c:pt idx="2">
                  <c:v>0.714285714285714</c:v>
                </c:pt>
                <c:pt idx="3">
                  <c:v>0.285714285714286</c:v>
                </c:pt>
                <c:pt idx="4">
                  <c:v>0.1</c:v>
                </c:pt>
                <c:pt idx="5">
                  <c:v>0.333333333333333</c:v>
                </c:pt>
                <c:pt idx="6">
                  <c:v>0.571428571428571</c:v>
                </c:pt>
                <c:pt idx="7">
                  <c:v>0.555555555555556</c:v>
                </c:pt>
                <c:pt idx="8">
                  <c:v>0.111111111111111</c:v>
                </c:pt>
                <c:pt idx="9">
                  <c:v>0.166666666666667</c:v>
                </c:pt>
              </c:numCache>
            </c:numRef>
          </c:val>
        </c:ser>
        <c:ser>
          <c:idx val="4"/>
          <c:order val="4"/>
          <c:tx>
            <c:strRef>
              <c:f>Results!$O$69</c:f>
              <c:strCache>
                <c:ptCount val="1"/>
                <c:pt idx="0">
                  <c:v>Security</c:v>
                </c:pt>
              </c:strCache>
            </c:strRef>
          </c:tx>
          <c:cat>
            <c:strRef>
              <c:f>Results!$C$136:$C$145</c:f>
              <c:strCache>
                <c:ptCount val="10"/>
                <c:pt idx="0">
                  <c:v>Lack of interest in science by young scholars</c:v>
                </c:pt>
                <c:pt idx="1">
                  <c:v>Growing interest in wild cards and weak signals research</c:v>
                </c:pt>
                <c:pt idx="2">
                  <c:v>Growing efforts to assist SMEs to exploit R&amp;D collaborative projects</c:v>
                </c:pt>
                <c:pt idx="3">
                  <c:v>Next generation peer-to-peer content delivery platform</c:v>
                </c:pt>
                <c:pt idx="4">
                  <c:v>Fast electronics for compact lab-on-chip applications </c:v>
                </c:pt>
                <c:pt idx="5">
                  <c:v>Migration of internet services in pervasive ICT environment</c:v>
                </c:pt>
                <c:pt idx="6">
                  <c:v>Neuro-Enhancement</c:v>
                </c:pt>
                <c:pt idx="7">
                  <c:v>Administration rather than results a priority</c:v>
                </c:pt>
                <c:pt idx="8">
                  <c:v>Increasing Self-Medication</c:v>
                </c:pt>
                <c:pt idx="9">
                  <c:v>Growing frequency of floods in Europe and the world </c:v>
                </c:pt>
              </c:strCache>
            </c:strRef>
          </c:cat>
          <c:val>
            <c:numRef>
              <c:f>Results!$O$136:$O$145</c:f>
              <c:numCache>
                <c:formatCode>0%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0.5</c:v>
                </c:pt>
                <c:pt idx="6">
                  <c:v>0.0</c:v>
                </c:pt>
                <c:pt idx="7">
                  <c:v>0.0</c:v>
                </c:pt>
                <c:pt idx="8">
                  <c:v>0.111111111111111</c:v>
                </c:pt>
                <c:pt idx="9">
                  <c:v>0.0</c:v>
                </c:pt>
              </c:numCache>
            </c:numRef>
          </c:val>
        </c:ser>
        <c:ser>
          <c:idx val="5"/>
          <c:order val="5"/>
          <c:tx>
            <c:strRef>
              <c:f>Results!$P$69</c:f>
              <c:strCache>
                <c:ptCount val="1"/>
                <c:pt idx="0">
                  <c:v>Policy &amp; governance</c:v>
                </c:pt>
              </c:strCache>
            </c:strRef>
          </c:tx>
          <c:cat>
            <c:strRef>
              <c:f>Results!$C$136:$C$145</c:f>
              <c:strCache>
                <c:ptCount val="10"/>
                <c:pt idx="0">
                  <c:v>Lack of interest in science by young scholars</c:v>
                </c:pt>
                <c:pt idx="1">
                  <c:v>Growing interest in wild cards and weak signals research</c:v>
                </c:pt>
                <c:pt idx="2">
                  <c:v>Growing efforts to assist SMEs to exploit R&amp;D collaborative projects</c:v>
                </c:pt>
                <c:pt idx="3">
                  <c:v>Next generation peer-to-peer content delivery platform</c:v>
                </c:pt>
                <c:pt idx="4">
                  <c:v>Fast electronics for compact lab-on-chip applications </c:v>
                </c:pt>
                <c:pt idx="5">
                  <c:v>Migration of internet services in pervasive ICT environment</c:v>
                </c:pt>
                <c:pt idx="6">
                  <c:v>Neuro-Enhancement</c:v>
                </c:pt>
                <c:pt idx="7">
                  <c:v>Administration rather than results a priority</c:v>
                </c:pt>
                <c:pt idx="8">
                  <c:v>Increasing Self-Medication</c:v>
                </c:pt>
                <c:pt idx="9">
                  <c:v>Growing frequency of floods in Europe and the world </c:v>
                </c:pt>
              </c:strCache>
            </c:strRef>
          </c:cat>
          <c:val>
            <c:numRef>
              <c:f>Results!$P$136:$P$145</c:f>
              <c:numCache>
                <c:formatCode>0%</c:formatCode>
                <c:ptCount val="10"/>
                <c:pt idx="0">
                  <c:v>0.444444444444444</c:v>
                </c:pt>
                <c:pt idx="1">
                  <c:v>0.857142857142857</c:v>
                </c:pt>
                <c:pt idx="2">
                  <c:v>0.428571428571429</c:v>
                </c:pt>
                <c:pt idx="3">
                  <c:v>0.0</c:v>
                </c:pt>
                <c:pt idx="4">
                  <c:v>0.1</c:v>
                </c:pt>
                <c:pt idx="5">
                  <c:v>0.0</c:v>
                </c:pt>
                <c:pt idx="6">
                  <c:v>0.214285714285714</c:v>
                </c:pt>
                <c:pt idx="7">
                  <c:v>0.777777777777778</c:v>
                </c:pt>
                <c:pt idx="8">
                  <c:v>0.555555555555556</c:v>
                </c:pt>
                <c:pt idx="9">
                  <c:v>0.25</c:v>
                </c:pt>
              </c:numCache>
            </c:numRef>
          </c:val>
        </c:ser>
        <c:ser>
          <c:idx val="6"/>
          <c:order val="6"/>
          <c:tx>
            <c:strRef>
              <c:f>Results!$Q$69</c:f>
              <c:strCache>
                <c:ptCount val="1"/>
                <c:pt idx="0">
                  <c:v>Environment &amp; ecosystems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ln>
                <a:solidFill>
                  <a:schemeClr val="accent3"/>
                </a:solidFill>
              </a:ln>
            </c:spPr>
          </c:marker>
          <c:cat>
            <c:strRef>
              <c:f>Results!$C$136:$C$145</c:f>
              <c:strCache>
                <c:ptCount val="10"/>
                <c:pt idx="0">
                  <c:v>Lack of interest in science by young scholars</c:v>
                </c:pt>
                <c:pt idx="1">
                  <c:v>Growing interest in wild cards and weak signals research</c:v>
                </c:pt>
                <c:pt idx="2">
                  <c:v>Growing efforts to assist SMEs to exploit R&amp;D collaborative projects</c:v>
                </c:pt>
                <c:pt idx="3">
                  <c:v>Next generation peer-to-peer content delivery platform</c:v>
                </c:pt>
                <c:pt idx="4">
                  <c:v>Fast electronics for compact lab-on-chip applications </c:v>
                </c:pt>
                <c:pt idx="5">
                  <c:v>Migration of internet services in pervasive ICT environment</c:v>
                </c:pt>
                <c:pt idx="6">
                  <c:v>Neuro-Enhancement</c:v>
                </c:pt>
                <c:pt idx="7">
                  <c:v>Administration rather than results a priority</c:v>
                </c:pt>
                <c:pt idx="8">
                  <c:v>Increasing Self-Medication</c:v>
                </c:pt>
                <c:pt idx="9">
                  <c:v>Growing frequency of floods in Europe and the world </c:v>
                </c:pt>
              </c:strCache>
            </c:strRef>
          </c:cat>
          <c:val>
            <c:numRef>
              <c:f>Results!$Q$136:$Q$145</c:f>
              <c:numCache>
                <c:formatCode>0%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0.2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0.416666666666667</c:v>
                </c:pt>
              </c:numCache>
            </c:numRef>
          </c:val>
        </c:ser>
        <c:ser>
          <c:idx val="7"/>
          <c:order val="7"/>
          <c:tx>
            <c:strRef>
              <c:f>Results!$R$69</c:f>
              <c:strCache>
                <c:ptCount val="1"/>
                <c:pt idx="0">
                  <c:v>Science, technology &amp; innovation (STI) systems</c:v>
                </c:pt>
              </c:strCache>
            </c:strRef>
          </c:tx>
          <c:cat>
            <c:strRef>
              <c:f>Results!$C$136:$C$145</c:f>
              <c:strCache>
                <c:ptCount val="10"/>
                <c:pt idx="0">
                  <c:v>Lack of interest in science by young scholars</c:v>
                </c:pt>
                <c:pt idx="1">
                  <c:v>Growing interest in wild cards and weak signals research</c:v>
                </c:pt>
                <c:pt idx="2">
                  <c:v>Growing efforts to assist SMEs to exploit R&amp;D collaborative projects</c:v>
                </c:pt>
                <c:pt idx="3">
                  <c:v>Next generation peer-to-peer content delivery platform</c:v>
                </c:pt>
                <c:pt idx="4">
                  <c:v>Fast electronics for compact lab-on-chip applications </c:v>
                </c:pt>
                <c:pt idx="5">
                  <c:v>Migration of internet services in pervasive ICT environment</c:v>
                </c:pt>
                <c:pt idx="6">
                  <c:v>Neuro-Enhancement</c:v>
                </c:pt>
                <c:pt idx="7">
                  <c:v>Administration rather than results a priority</c:v>
                </c:pt>
                <c:pt idx="8">
                  <c:v>Increasing Self-Medication</c:v>
                </c:pt>
                <c:pt idx="9">
                  <c:v>Growing frequency of floods in Europe and the world </c:v>
                </c:pt>
              </c:strCache>
            </c:strRef>
          </c:cat>
          <c:val>
            <c:numRef>
              <c:f>Results!$R$136:$R$145</c:f>
              <c:numCache>
                <c:formatCode>0%</c:formatCode>
                <c:ptCount val="10"/>
                <c:pt idx="0">
                  <c:v>0.888888888888889</c:v>
                </c:pt>
                <c:pt idx="1">
                  <c:v>0.785714285714286</c:v>
                </c:pt>
                <c:pt idx="2">
                  <c:v>0.714285714285714</c:v>
                </c:pt>
                <c:pt idx="3">
                  <c:v>0.571428571428571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0.444444444444444</c:v>
                </c:pt>
                <c:pt idx="8">
                  <c:v>0.444444444444444</c:v>
                </c:pt>
                <c:pt idx="9">
                  <c:v>0.333333333333333</c:v>
                </c:pt>
              </c:numCache>
            </c:numRef>
          </c:val>
        </c:ser>
        <c:axId val="543473672"/>
        <c:axId val="543476728"/>
      </c:radarChart>
      <c:catAx>
        <c:axId val="543473672"/>
        <c:scaling>
          <c:orientation val="minMax"/>
        </c:scaling>
        <c:axPos val="b"/>
        <c:majorGridlines/>
        <c:tickLblPos val="nextTo"/>
        <c:crossAx val="543476728"/>
        <c:crosses val="autoZero"/>
        <c:auto val="1"/>
        <c:lblAlgn val="ctr"/>
        <c:lblOffset val="100"/>
      </c:catAx>
      <c:valAx>
        <c:axId val="543476728"/>
        <c:scaling>
          <c:orientation val="minMax"/>
        </c:scaling>
        <c:axPos val="l"/>
        <c:majorGridlines/>
        <c:numFmt formatCode="0%" sourceLinked="1"/>
        <c:majorTickMark val="cross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543473672"/>
        <c:crosses val="autoZero"/>
        <c:crossBetween val="between"/>
        <c:majorUnit val="0.25"/>
      </c:valAx>
    </c:plotArea>
    <c:legend>
      <c:legendPos val="t"/>
      <c:layout>
        <c:manualLayout>
          <c:xMode val="edge"/>
          <c:yMode val="edge"/>
          <c:x val="0.0"/>
          <c:y val="0.00268096571340392"/>
          <c:w val="0.999010399312558"/>
          <c:h val="0.126443209229953"/>
        </c:manualLayout>
      </c:layout>
    </c:legend>
    <c:plotVisOnly val="1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1B565-F8A4-D641-9636-7851881CAB85}" type="doc">
      <dgm:prSet loTypeId="urn:microsoft.com/office/officeart/2005/8/layout/target3" loCatId="relationship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9EEE63A-1812-2F4A-B9A4-19C6534D5300}">
      <dgm:prSet phldrT="[Text]"/>
      <dgm:spPr>
        <a:ln>
          <a:gradFill flip="none" rotWithShape="1">
            <a:gsLst>
              <a:gs pos="0">
                <a:schemeClr val="accent6">
                  <a:shade val="80000"/>
                  <a:hueOff val="0"/>
                  <a:satOff val="0"/>
                  <a:lumOff val="0"/>
                </a:schemeClr>
              </a:gs>
              <a:gs pos="100000">
                <a:srgbClr val="FFFF99"/>
              </a:gs>
            </a:gsLst>
            <a:lin ang="10800000" scaled="0"/>
            <a:tileRect/>
          </a:gradFill>
        </a:ln>
      </dgm:spPr>
      <dgm:t>
        <a:bodyPr/>
        <a:lstStyle/>
        <a:p>
          <a:r>
            <a:rPr lang="en-US" b="1" dirty="0" smtClean="0">
              <a:latin typeface="Arial Narrow"/>
              <a:cs typeface="Arial Narrow"/>
            </a:rPr>
            <a:t>Nature-related</a:t>
          </a:r>
          <a:endParaRPr lang="en-US" b="1" dirty="0">
            <a:latin typeface="Arial Narrow"/>
            <a:cs typeface="Arial Narrow"/>
          </a:endParaRPr>
        </a:p>
      </dgm:t>
    </dgm:pt>
    <dgm:pt modelId="{52B774E3-B264-5E4B-97AE-DFCFF0B558A5}" type="parTrans" cxnId="{87C5EE23-6A8F-1B4E-8160-7EFF5AD36FAB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9C57B4B9-AB40-2D4C-82EF-90498CBE2566}" type="sibTrans" cxnId="{87C5EE23-6A8F-1B4E-8160-7EFF5AD36FAB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22B87AD0-CB09-4E40-9EA3-769E8FD15643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Earthquake</a:t>
          </a:r>
          <a:endParaRPr lang="en-US" dirty="0">
            <a:latin typeface="Arial Narrow"/>
            <a:cs typeface="Arial Narrow"/>
          </a:endParaRPr>
        </a:p>
      </dgm:t>
    </dgm:pt>
    <dgm:pt modelId="{B56DA63C-224D-3E4C-AFCD-1458C177625E}" type="parTrans" cxnId="{384715D9-E991-FF41-8F75-B8278214BB7D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9F68ABBA-DE99-9C41-85A7-F01E1C272A88}" type="sibTrans" cxnId="{384715D9-E991-FF41-8F75-B8278214BB7D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2CD8F4E1-6E30-A849-AF81-0668D0CAE800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Tsunami</a:t>
          </a:r>
          <a:endParaRPr lang="en-US" dirty="0">
            <a:latin typeface="Arial Narrow"/>
            <a:cs typeface="Arial Narrow"/>
          </a:endParaRPr>
        </a:p>
      </dgm:t>
    </dgm:pt>
    <dgm:pt modelId="{18DDAFD4-C754-C24C-8596-8E9E903BBF7A}" type="parTrans" cxnId="{1582318D-3678-6A4D-933B-E36D64081460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330F063F-029E-614C-8F7A-FD961ABB0C04}" type="sibTrans" cxnId="{1582318D-3678-6A4D-933B-E36D64081460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7A321CA5-0D63-9044-A991-DD9065B93B1B}">
      <dgm:prSet phldrT="[Text]"/>
      <dgm:spPr>
        <a:ln>
          <a:gradFill flip="none" rotWithShape="1">
            <a:gsLst>
              <a:gs pos="0">
                <a:schemeClr val="accent6">
                  <a:shade val="80000"/>
                  <a:hueOff val="-190846"/>
                  <a:satOff val="8505"/>
                  <a:lumOff val="11889"/>
                </a:schemeClr>
              </a:gs>
              <a:gs pos="100000">
                <a:srgbClr val="FFFF99"/>
              </a:gs>
            </a:gsLst>
            <a:lin ang="10800000" scaled="0"/>
            <a:tileRect/>
          </a:gradFill>
        </a:ln>
      </dgm:spPr>
      <dgm:t>
        <a:bodyPr/>
        <a:lstStyle/>
        <a:p>
          <a:r>
            <a:rPr lang="en-US" b="1" dirty="0" smtClean="0">
              <a:latin typeface="Arial Narrow"/>
              <a:cs typeface="Arial Narrow"/>
            </a:rPr>
            <a:t>Unintentional </a:t>
          </a:r>
          <a:br>
            <a:rPr lang="en-US" b="1" dirty="0" smtClean="0">
              <a:latin typeface="Arial Narrow"/>
              <a:cs typeface="Arial Narrow"/>
            </a:rPr>
          </a:br>
          <a:r>
            <a:rPr lang="en-US" dirty="0" smtClean="0">
              <a:latin typeface="Arial Narrow"/>
              <a:cs typeface="Arial Narrow"/>
            </a:rPr>
            <a:t>results of </a:t>
          </a:r>
          <a:br>
            <a:rPr lang="en-US" dirty="0" smtClean="0">
              <a:latin typeface="Arial Narrow"/>
              <a:cs typeface="Arial Narrow"/>
            </a:rPr>
          </a:br>
          <a:r>
            <a:rPr lang="en-US" dirty="0" smtClean="0">
              <a:latin typeface="Arial Narrow"/>
              <a:cs typeface="Arial Narrow"/>
            </a:rPr>
            <a:t>human actions</a:t>
          </a:r>
          <a:endParaRPr lang="en-US" dirty="0">
            <a:latin typeface="Arial Narrow"/>
            <a:cs typeface="Arial Narrow"/>
          </a:endParaRPr>
        </a:p>
      </dgm:t>
    </dgm:pt>
    <dgm:pt modelId="{66BE606B-C012-7049-A299-B3AC19A26CB4}" type="parTrans" cxnId="{3F1AE2DC-7F61-0240-9ED9-7F4FF3167130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D61614F6-D906-E24C-B46D-06093FB4D1D1}" type="sibTrans" cxnId="{3F1AE2DC-7F61-0240-9ED9-7F4FF3167130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ECCDA2BD-0A6A-9E46-8FDB-2364B6196B71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Terrorism</a:t>
          </a:r>
          <a:endParaRPr lang="en-US" dirty="0">
            <a:latin typeface="Arial Narrow"/>
            <a:cs typeface="Arial Narrow"/>
          </a:endParaRPr>
        </a:p>
      </dgm:t>
    </dgm:pt>
    <dgm:pt modelId="{0641B3B8-7666-4646-9C09-BC08BFE268EA}" type="parTrans" cxnId="{96779C72-DEE7-4348-B230-0C9844380B7C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805D3253-6ADF-E140-AA74-EAC09A0159D6}" type="sibTrans" cxnId="{96779C72-DEE7-4348-B230-0C9844380B7C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92B3C902-500C-FF4B-9281-B912DA6E89A5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…</a:t>
          </a:r>
          <a:endParaRPr lang="en-US" dirty="0">
            <a:latin typeface="Arial Narrow"/>
            <a:cs typeface="Arial Narrow"/>
          </a:endParaRPr>
        </a:p>
      </dgm:t>
    </dgm:pt>
    <dgm:pt modelId="{1B9F62C4-136D-F64F-95BD-44D36BE7A37A}" type="parTrans" cxnId="{D2C2D50E-608A-B949-8572-8715777FFFC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EC965425-CCD8-9941-82EB-0EDCD91D429C}" type="sibTrans" cxnId="{D2C2D50E-608A-B949-8572-8715777FFFC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C9E84242-133A-7F47-ACC0-98F42E19072D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…</a:t>
          </a:r>
          <a:endParaRPr lang="en-US" dirty="0">
            <a:latin typeface="Arial Narrow"/>
            <a:cs typeface="Arial Narrow"/>
          </a:endParaRPr>
        </a:p>
      </dgm:t>
    </dgm:pt>
    <dgm:pt modelId="{C0506321-07EB-BE4D-B61C-1B5319FB9489}" type="parTrans" cxnId="{9EDE8523-67E1-4B46-908F-C3757BEF7563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6D7C83B8-DDD9-3341-A62A-B8F025255A32}" type="sibTrans" cxnId="{9EDE8523-67E1-4B46-908F-C3757BEF7563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389839E8-4913-0A45-BECB-102B1849D89C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STI Breakthrough</a:t>
          </a:r>
          <a:endParaRPr lang="en-US" dirty="0">
            <a:latin typeface="Arial Narrow"/>
            <a:cs typeface="Arial Narrow"/>
          </a:endParaRPr>
        </a:p>
      </dgm:t>
    </dgm:pt>
    <dgm:pt modelId="{49880DE0-8FF7-3E41-A727-B7F77A1048D3}" type="parTrans" cxnId="{EC8CAABC-BA81-C44F-941A-4ECEA887DB87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D593250D-C4BB-4948-BDA7-BC02FDAEB7B3}" type="sibTrans" cxnId="{EC8CAABC-BA81-C44F-941A-4ECEA887DB87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3FEA0852-04A7-784F-8FA0-E2BBFC592BCF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Accident</a:t>
          </a:r>
          <a:endParaRPr lang="en-US" dirty="0">
            <a:latin typeface="Arial Narrow"/>
            <a:cs typeface="Arial Narrow"/>
          </a:endParaRPr>
        </a:p>
      </dgm:t>
    </dgm:pt>
    <dgm:pt modelId="{CBFA1CC8-80F5-4946-AADB-3E2F11DCFF96}" type="parTrans" cxnId="{C428B6B4-0344-D840-B3B6-3790F33D5463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D435561E-2040-594E-A4CA-12C9278FDEBF}" type="sibTrans" cxnId="{C428B6B4-0344-D840-B3B6-3790F33D5463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90C04F16-88B5-8F40-8CF0-FCB7A7D9CE1F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Serendipity</a:t>
          </a:r>
          <a:endParaRPr lang="en-US" dirty="0">
            <a:latin typeface="Arial Narrow"/>
            <a:cs typeface="Arial Narrow"/>
          </a:endParaRPr>
        </a:p>
      </dgm:t>
    </dgm:pt>
    <dgm:pt modelId="{AC89C5AB-7DCD-3445-B60F-A70EE56937DF}" type="parTrans" cxnId="{317FA797-CE16-BB46-A705-AA1431B77E0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34E013F2-8E87-3049-A118-DD519FC87DE4}" type="sibTrans" cxnId="{317FA797-CE16-BB46-A705-AA1431B77E02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00744EF6-260B-F141-B8D1-D574E7B3376D}">
      <dgm:prSet phldrT="[Text]"/>
      <dgm:spPr/>
      <dgm:t>
        <a:bodyPr/>
        <a:lstStyle/>
        <a:p>
          <a:r>
            <a:rPr lang="en-US" dirty="0" smtClean="0">
              <a:latin typeface="Arial Narrow"/>
              <a:cs typeface="Arial Narrow"/>
            </a:rPr>
            <a:t>…</a:t>
          </a:r>
          <a:endParaRPr lang="en-US" dirty="0">
            <a:latin typeface="Arial Narrow"/>
            <a:cs typeface="Arial Narrow"/>
          </a:endParaRPr>
        </a:p>
      </dgm:t>
    </dgm:pt>
    <dgm:pt modelId="{258FD6BD-DB9F-1743-AC77-093D2ECEF398}" type="parTrans" cxnId="{BFE1A1F1-B1D7-314E-98C9-F3D26C041601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3053FF97-4389-E948-B0D3-24A4F19A08D4}" type="sibTrans" cxnId="{BFE1A1F1-B1D7-314E-98C9-F3D26C041601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D8FA2D4D-9473-7147-958E-BD53BB3D1D26}">
      <dgm:prSet phldrT="[Text]"/>
      <dgm:spPr>
        <a:ln>
          <a:gradFill flip="none" rotWithShape="1">
            <a:gsLst>
              <a:gs pos="0">
                <a:schemeClr val="accent6">
                  <a:shade val="80000"/>
                  <a:hueOff val="-381691"/>
                  <a:satOff val="17009"/>
                  <a:lumOff val="23779"/>
                </a:schemeClr>
              </a:gs>
              <a:gs pos="100000">
                <a:srgbClr val="FFFF99"/>
              </a:gs>
            </a:gsLst>
            <a:lin ang="10800000" scaled="0"/>
            <a:tileRect/>
          </a:gradFill>
        </a:ln>
      </dgm:spPr>
      <dgm:t>
        <a:bodyPr/>
        <a:lstStyle/>
        <a:p>
          <a:r>
            <a:rPr lang="en-US" b="1" dirty="0" smtClean="0">
              <a:latin typeface="Arial Narrow"/>
              <a:cs typeface="Arial Narrow"/>
            </a:rPr>
            <a:t>Intended </a:t>
          </a:r>
          <a:r>
            <a:rPr lang="en-US" dirty="0" smtClean="0">
              <a:latin typeface="Arial Narrow"/>
              <a:cs typeface="Arial Narrow"/>
            </a:rPr>
            <a:t/>
          </a:r>
          <a:br>
            <a:rPr lang="en-US" dirty="0" smtClean="0">
              <a:latin typeface="Arial Narrow"/>
              <a:cs typeface="Arial Narrow"/>
            </a:rPr>
          </a:br>
          <a:r>
            <a:rPr lang="en-US" dirty="0" smtClean="0">
              <a:latin typeface="Arial Narrow"/>
              <a:cs typeface="Arial Narrow"/>
            </a:rPr>
            <a:t>results of </a:t>
          </a:r>
          <a:br>
            <a:rPr lang="en-US" dirty="0" smtClean="0">
              <a:latin typeface="Arial Narrow"/>
              <a:cs typeface="Arial Narrow"/>
            </a:rPr>
          </a:br>
          <a:r>
            <a:rPr lang="en-US" dirty="0" smtClean="0">
              <a:latin typeface="Arial Narrow"/>
              <a:cs typeface="Arial Narrow"/>
            </a:rPr>
            <a:t>human actions</a:t>
          </a:r>
          <a:endParaRPr lang="en-US" dirty="0">
            <a:latin typeface="Arial Narrow"/>
            <a:cs typeface="Arial Narrow"/>
          </a:endParaRPr>
        </a:p>
      </dgm:t>
    </dgm:pt>
    <dgm:pt modelId="{967AA4AA-CD2F-BC4C-A661-4CD0C7F543E6}" type="parTrans" cxnId="{150EA4E2-C8A4-BB4A-B322-26BC1A07790E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C3F4E762-A6E0-EC45-9F30-57357D34FB41}" type="sibTrans" cxnId="{150EA4E2-C8A4-BB4A-B322-26BC1A07790E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52C71E37-BF6A-8E4A-8CCE-AC873425C752}" type="pres">
      <dgm:prSet presAssocID="{0561B565-F8A4-D641-9636-7851881CAB8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E36FD1-3746-DE43-B5FE-0888DC194368}" type="pres">
      <dgm:prSet presAssocID="{79EEE63A-1812-2F4A-B9A4-19C6534D5300}" presName="circle1" presStyleLbl="node1" presStyleIdx="0" presStyleCnt="3"/>
      <dgm:spPr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rgbClr val="FFFF99"/>
            </a:gs>
          </a:gsLst>
        </a:gradFill>
      </dgm:spPr>
      <dgm:t>
        <a:bodyPr/>
        <a:lstStyle/>
        <a:p>
          <a:endParaRPr lang="en-US"/>
        </a:p>
      </dgm:t>
    </dgm:pt>
    <dgm:pt modelId="{2E79185A-ED80-334F-818D-C218212DAE65}" type="pres">
      <dgm:prSet presAssocID="{79EEE63A-1812-2F4A-B9A4-19C6534D5300}" presName="space" presStyleCnt="0"/>
      <dgm:spPr/>
      <dgm:t>
        <a:bodyPr/>
        <a:lstStyle/>
        <a:p>
          <a:endParaRPr lang="en-US"/>
        </a:p>
      </dgm:t>
    </dgm:pt>
    <dgm:pt modelId="{485F5A5B-444C-264C-9EF6-94B6104331F0}" type="pres">
      <dgm:prSet presAssocID="{79EEE63A-1812-2F4A-B9A4-19C6534D5300}" presName="rect1" presStyleLbl="alignAcc1" presStyleIdx="0" presStyleCnt="3"/>
      <dgm:spPr/>
      <dgm:t>
        <a:bodyPr/>
        <a:lstStyle/>
        <a:p>
          <a:endParaRPr lang="en-US"/>
        </a:p>
      </dgm:t>
    </dgm:pt>
    <dgm:pt modelId="{6A9CFC0F-0864-2448-A47E-8F07046BBD96}" type="pres">
      <dgm:prSet presAssocID="{7A321CA5-0D63-9044-A991-DD9065B93B1B}" presName="vertSpace2" presStyleLbl="node1" presStyleIdx="0" presStyleCnt="3"/>
      <dgm:spPr/>
      <dgm:t>
        <a:bodyPr/>
        <a:lstStyle/>
        <a:p>
          <a:endParaRPr lang="en-US"/>
        </a:p>
      </dgm:t>
    </dgm:pt>
    <dgm:pt modelId="{FD773D87-5B34-DD45-AF97-8E06DDE0442F}" type="pres">
      <dgm:prSet presAssocID="{7A321CA5-0D63-9044-A991-DD9065B93B1B}" presName="circle2" presStyleLbl="node1" presStyleIdx="1" presStyleCnt="3"/>
      <dgm:spPr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tint val="100000"/>
                <a:shade val="100000"/>
                <a:satMod val="130000"/>
              </a:schemeClr>
            </a:gs>
            <a:gs pos="100000">
              <a:srgbClr val="FFFF99"/>
            </a:gs>
          </a:gsLst>
        </a:gradFill>
      </dgm:spPr>
      <dgm:t>
        <a:bodyPr/>
        <a:lstStyle/>
        <a:p>
          <a:endParaRPr lang="en-US"/>
        </a:p>
      </dgm:t>
    </dgm:pt>
    <dgm:pt modelId="{0AF7A54B-A267-7940-B32A-0B776C8E3A32}" type="pres">
      <dgm:prSet presAssocID="{7A321CA5-0D63-9044-A991-DD9065B93B1B}" presName="rect2" presStyleLbl="alignAcc1" presStyleIdx="1" presStyleCnt="3"/>
      <dgm:spPr/>
      <dgm:t>
        <a:bodyPr/>
        <a:lstStyle/>
        <a:p>
          <a:endParaRPr lang="en-US"/>
        </a:p>
      </dgm:t>
    </dgm:pt>
    <dgm:pt modelId="{D0FCF477-ADF2-EC4B-9793-1A163A3169E2}" type="pres">
      <dgm:prSet presAssocID="{D8FA2D4D-9473-7147-958E-BD53BB3D1D26}" presName="vertSpace3" presStyleLbl="node1" presStyleIdx="1" presStyleCnt="3"/>
      <dgm:spPr/>
      <dgm:t>
        <a:bodyPr/>
        <a:lstStyle/>
        <a:p>
          <a:endParaRPr lang="en-US"/>
        </a:p>
      </dgm:t>
    </dgm:pt>
    <dgm:pt modelId="{CE871FAC-E4A5-5D47-BD02-A1B33916A851}" type="pres">
      <dgm:prSet presAssocID="{D8FA2D4D-9473-7147-958E-BD53BB3D1D26}" presName="circle3" presStyleLbl="node1" presStyleIdx="2" presStyleCnt="3"/>
      <dgm:spPr>
        <a:solidFill>
          <a:srgbClr val="FFFF99"/>
        </a:solidFill>
      </dgm:spPr>
      <dgm:t>
        <a:bodyPr/>
        <a:lstStyle/>
        <a:p>
          <a:endParaRPr lang="en-US"/>
        </a:p>
      </dgm:t>
    </dgm:pt>
    <dgm:pt modelId="{6A36ABE5-12C4-B94B-BF87-46453E37A836}" type="pres">
      <dgm:prSet presAssocID="{D8FA2D4D-9473-7147-958E-BD53BB3D1D26}" presName="rect3" presStyleLbl="alignAcc1" presStyleIdx="2" presStyleCnt="3"/>
      <dgm:spPr/>
      <dgm:t>
        <a:bodyPr/>
        <a:lstStyle/>
        <a:p>
          <a:endParaRPr lang="en-US"/>
        </a:p>
      </dgm:t>
    </dgm:pt>
    <dgm:pt modelId="{35511A49-3960-9D4D-8D88-1DE095358895}" type="pres">
      <dgm:prSet presAssocID="{79EEE63A-1812-2F4A-B9A4-19C6534D530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53B57-8E98-3040-B9FA-4707AB416F92}" type="pres">
      <dgm:prSet presAssocID="{79EEE63A-1812-2F4A-B9A4-19C6534D530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264E2-72D3-0646-ADAF-682D1276E00F}" type="pres">
      <dgm:prSet presAssocID="{7A321CA5-0D63-9044-A991-DD9065B93B1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917CB-8251-9A4B-B0B0-8F4D9DF2023A}" type="pres">
      <dgm:prSet presAssocID="{7A321CA5-0D63-9044-A991-DD9065B93B1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795D4-74D0-C14E-B179-493174F8A61C}" type="pres">
      <dgm:prSet presAssocID="{D8FA2D4D-9473-7147-958E-BD53BB3D1D2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03834-6CD6-414C-AF79-18E04E6E19A7}" type="pres">
      <dgm:prSet presAssocID="{D8FA2D4D-9473-7147-958E-BD53BB3D1D2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E2EECE-F4BC-4F42-AAF7-84CF7A50CBA4}" type="presOf" srcId="{92B3C902-500C-FF4B-9281-B912DA6E89A5}" destId="{0AA03834-6CD6-414C-AF79-18E04E6E19A7}" srcOrd="0" destOrd="2" presId="urn:microsoft.com/office/officeart/2005/8/layout/target3"/>
    <dgm:cxn modelId="{ECD5491A-1FD0-DB40-9C0F-BE667165D560}" type="presOf" srcId="{C9E84242-133A-7F47-ACC0-98F42E19072D}" destId="{BD353B57-8E98-3040-B9FA-4707AB416F92}" srcOrd="0" destOrd="2" presId="urn:microsoft.com/office/officeart/2005/8/layout/target3"/>
    <dgm:cxn modelId="{87C5EE23-6A8F-1B4E-8160-7EFF5AD36FAB}" srcId="{0561B565-F8A4-D641-9636-7851881CAB85}" destId="{79EEE63A-1812-2F4A-B9A4-19C6534D5300}" srcOrd="0" destOrd="0" parTransId="{52B774E3-B264-5E4B-97AE-DFCFF0B558A5}" sibTransId="{9C57B4B9-AB40-2D4C-82EF-90498CBE2566}"/>
    <dgm:cxn modelId="{10DC791E-BA23-FA42-8824-282483CC0332}" type="presOf" srcId="{D8FA2D4D-9473-7147-958E-BD53BB3D1D26}" destId="{390795D4-74D0-C14E-B179-493174F8A61C}" srcOrd="1" destOrd="0" presId="urn:microsoft.com/office/officeart/2005/8/layout/target3"/>
    <dgm:cxn modelId="{499632E7-8E65-244F-B85A-B3444E32A5F1}" type="presOf" srcId="{79EEE63A-1812-2F4A-B9A4-19C6534D5300}" destId="{485F5A5B-444C-264C-9EF6-94B6104331F0}" srcOrd="0" destOrd="0" presId="urn:microsoft.com/office/officeart/2005/8/layout/target3"/>
    <dgm:cxn modelId="{B5EB2BC9-AF9D-B340-93C3-9AD805FBF654}" type="presOf" srcId="{90C04F16-88B5-8F40-8CF0-FCB7A7D9CE1F}" destId="{F06917CB-8251-9A4B-B0B0-8F4D9DF2023A}" srcOrd="0" destOrd="1" presId="urn:microsoft.com/office/officeart/2005/8/layout/target3"/>
    <dgm:cxn modelId="{36D409C8-77A9-5844-B7E4-190F2E542FD8}" type="presOf" srcId="{22B87AD0-CB09-4E40-9EA3-769E8FD15643}" destId="{BD353B57-8E98-3040-B9FA-4707AB416F92}" srcOrd="0" destOrd="0" presId="urn:microsoft.com/office/officeart/2005/8/layout/target3"/>
    <dgm:cxn modelId="{85EF8084-C734-8F4F-B819-002FD1F1CBAB}" type="presOf" srcId="{00744EF6-260B-F141-B8D1-D574E7B3376D}" destId="{F06917CB-8251-9A4B-B0B0-8F4D9DF2023A}" srcOrd="0" destOrd="2" presId="urn:microsoft.com/office/officeart/2005/8/layout/target3"/>
    <dgm:cxn modelId="{317FA797-CE16-BB46-A705-AA1431B77E02}" srcId="{7A321CA5-0D63-9044-A991-DD9065B93B1B}" destId="{90C04F16-88B5-8F40-8CF0-FCB7A7D9CE1F}" srcOrd="1" destOrd="0" parTransId="{AC89C5AB-7DCD-3445-B60F-A70EE56937DF}" sibTransId="{34E013F2-8E87-3049-A118-DD519FC87DE4}"/>
    <dgm:cxn modelId="{7E96CDD9-8C82-4A4A-99DC-55C4E2CF29C0}" type="presOf" srcId="{D8FA2D4D-9473-7147-958E-BD53BB3D1D26}" destId="{6A36ABE5-12C4-B94B-BF87-46453E37A836}" srcOrd="0" destOrd="0" presId="urn:microsoft.com/office/officeart/2005/8/layout/target3"/>
    <dgm:cxn modelId="{0995BD37-1E10-F14D-A51B-EDE9F72C9682}" type="presOf" srcId="{79EEE63A-1812-2F4A-B9A4-19C6534D5300}" destId="{35511A49-3960-9D4D-8D88-1DE095358895}" srcOrd="1" destOrd="0" presId="urn:microsoft.com/office/officeart/2005/8/layout/target3"/>
    <dgm:cxn modelId="{9EDE8523-67E1-4B46-908F-C3757BEF7563}" srcId="{79EEE63A-1812-2F4A-B9A4-19C6534D5300}" destId="{C9E84242-133A-7F47-ACC0-98F42E19072D}" srcOrd="2" destOrd="0" parTransId="{C0506321-07EB-BE4D-B61C-1B5319FB9489}" sibTransId="{6D7C83B8-DDD9-3341-A62A-B8F025255A32}"/>
    <dgm:cxn modelId="{D2C2D50E-608A-B949-8572-8715777FFFC2}" srcId="{D8FA2D4D-9473-7147-958E-BD53BB3D1D26}" destId="{92B3C902-500C-FF4B-9281-B912DA6E89A5}" srcOrd="2" destOrd="0" parTransId="{1B9F62C4-136D-F64F-95BD-44D36BE7A37A}" sibTransId="{EC965425-CCD8-9941-82EB-0EDCD91D429C}"/>
    <dgm:cxn modelId="{C8A8C421-C523-D249-BCF2-DE996FB61BC7}" type="presOf" srcId="{7A321CA5-0D63-9044-A991-DD9065B93B1B}" destId="{69C264E2-72D3-0646-ADAF-682D1276E00F}" srcOrd="1" destOrd="0" presId="urn:microsoft.com/office/officeart/2005/8/layout/target3"/>
    <dgm:cxn modelId="{384715D9-E991-FF41-8F75-B8278214BB7D}" srcId="{79EEE63A-1812-2F4A-B9A4-19C6534D5300}" destId="{22B87AD0-CB09-4E40-9EA3-769E8FD15643}" srcOrd="0" destOrd="0" parTransId="{B56DA63C-224D-3E4C-AFCD-1458C177625E}" sibTransId="{9F68ABBA-DE99-9C41-85A7-F01E1C272A88}"/>
    <dgm:cxn modelId="{BFE1A1F1-B1D7-314E-98C9-F3D26C041601}" srcId="{7A321CA5-0D63-9044-A991-DD9065B93B1B}" destId="{00744EF6-260B-F141-B8D1-D574E7B3376D}" srcOrd="2" destOrd="0" parTransId="{258FD6BD-DB9F-1743-AC77-093D2ECEF398}" sibTransId="{3053FF97-4389-E948-B0D3-24A4F19A08D4}"/>
    <dgm:cxn modelId="{3F1AE2DC-7F61-0240-9ED9-7F4FF3167130}" srcId="{0561B565-F8A4-D641-9636-7851881CAB85}" destId="{7A321CA5-0D63-9044-A991-DD9065B93B1B}" srcOrd="1" destOrd="0" parTransId="{66BE606B-C012-7049-A299-B3AC19A26CB4}" sibTransId="{D61614F6-D906-E24C-B46D-06093FB4D1D1}"/>
    <dgm:cxn modelId="{D721180E-C847-2D48-9E4A-CFF8B8D134DE}" type="presOf" srcId="{ECCDA2BD-0A6A-9E46-8FDB-2364B6196B71}" destId="{0AA03834-6CD6-414C-AF79-18E04E6E19A7}" srcOrd="0" destOrd="0" presId="urn:microsoft.com/office/officeart/2005/8/layout/target3"/>
    <dgm:cxn modelId="{EC8CAABC-BA81-C44F-941A-4ECEA887DB87}" srcId="{D8FA2D4D-9473-7147-958E-BD53BB3D1D26}" destId="{389839E8-4913-0A45-BECB-102B1849D89C}" srcOrd="1" destOrd="0" parTransId="{49880DE0-8FF7-3E41-A727-B7F77A1048D3}" sibTransId="{D593250D-C4BB-4948-BDA7-BC02FDAEB7B3}"/>
    <dgm:cxn modelId="{96779C72-DEE7-4348-B230-0C9844380B7C}" srcId="{D8FA2D4D-9473-7147-958E-BD53BB3D1D26}" destId="{ECCDA2BD-0A6A-9E46-8FDB-2364B6196B71}" srcOrd="0" destOrd="0" parTransId="{0641B3B8-7666-4646-9C09-BC08BFE268EA}" sibTransId="{805D3253-6ADF-E140-AA74-EAC09A0159D6}"/>
    <dgm:cxn modelId="{0038A7B1-729A-C442-BFE6-33BC69926434}" type="presOf" srcId="{0561B565-F8A4-D641-9636-7851881CAB85}" destId="{52C71E37-BF6A-8E4A-8CCE-AC873425C752}" srcOrd="0" destOrd="0" presId="urn:microsoft.com/office/officeart/2005/8/layout/target3"/>
    <dgm:cxn modelId="{1582318D-3678-6A4D-933B-E36D64081460}" srcId="{79EEE63A-1812-2F4A-B9A4-19C6534D5300}" destId="{2CD8F4E1-6E30-A849-AF81-0668D0CAE800}" srcOrd="1" destOrd="0" parTransId="{18DDAFD4-C754-C24C-8596-8E9E903BBF7A}" sibTransId="{330F063F-029E-614C-8F7A-FD961ABB0C04}"/>
    <dgm:cxn modelId="{5383A303-3643-8E40-B8AB-DFA13022573E}" type="presOf" srcId="{7A321CA5-0D63-9044-A991-DD9065B93B1B}" destId="{0AF7A54B-A267-7940-B32A-0B776C8E3A32}" srcOrd="0" destOrd="0" presId="urn:microsoft.com/office/officeart/2005/8/layout/target3"/>
    <dgm:cxn modelId="{7F9FFCF4-049C-D943-84C7-2ADF16442EC2}" type="presOf" srcId="{2CD8F4E1-6E30-A849-AF81-0668D0CAE800}" destId="{BD353B57-8E98-3040-B9FA-4707AB416F92}" srcOrd="0" destOrd="1" presId="urn:microsoft.com/office/officeart/2005/8/layout/target3"/>
    <dgm:cxn modelId="{C428B6B4-0344-D840-B3B6-3790F33D5463}" srcId="{7A321CA5-0D63-9044-A991-DD9065B93B1B}" destId="{3FEA0852-04A7-784F-8FA0-E2BBFC592BCF}" srcOrd="0" destOrd="0" parTransId="{CBFA1CC8-80F5-4946-AADB-3E2F11DCFF96}" sibTransId="{D435561E-2040-594E-A4CA-12C9278FDEBF}"/>
    <dgm:cxn modelId="{E8E034AF-6D11-C743-B81E-B27EA264AA1F}" type="presOf" srcId="{389839E8-4913-0A45-BECB-102B1849D89C}" destId="{0AA03834-6CD6-414C-AF79-18E04E6E19A7}" srcOrd="0" destOrd="1" presId="urn:microsoft.com/office/officeart/2005/8/layout/target3"/>
    <dgm:cxn modelId="{150EA4E2-C8A4-BB4A-B322-26BC1A07790E}" srcId="{0561B565-F8A4-D641-9636-7851881CAB85}" destId="{D8FA2D4D-9473-7147-958E-BD53BB3D1D26}" srcOrd="2" destOrd="0" parTransId="{967AA4AA-CD2F-BC4C-A661-4CD0C7F543E6}" sibTransId="{C3F4E762-A6E0-EC45-9F30-57357D34FB41}"/>
    <dgm:cxn modelId="{D1DDCFEF-D80D-F34F-B33D-F9350CDF5F6F}" type="presOf" srcId="{3FEA0852-04A7-784F-8FA0-E2BBFC592BCF}" destId="{F06917CB-8251-9A4B-B0B0-8F4D9DF2023A}" srcOrd="0" destOrd="0" presId="urn:microsoft.com/office/officeart/2005/8/layout/target3"/>
    <dgm:cxn modelId="{36B05B2D-7F9F-5D46-B391-6FD8B7316FBD}" type="presParOf" srcId="{52C71E37-BF6A-8E4A-8CCE-AC873425C752}" destId="{A6E36FD1-3746-DE43-B5FE-0888DC194368}" srcOrd="0" destOrd="0" presId="urn:microsoft.com/office/officeart/2005/8/layout/target3"/>
    <dgm:cxn modelId="{05005670-FA44-FC47-A8F6-92A9085C4E21}" type="presParOf" srcId="{52C71E37-BF6A-8E4A-8CCE-AC873425C752}" destId="{2E79185A-ED80-334F-818D-C218212DAE65}" srcOrd="1" destOrd="0" presId="urn:microsoft.com/office/officeart/2005/8/layout/target3"/>
    <dgm:cxn modelId="{630FC537-F62E-A246-B308-D82F334B3B49}" type="presParOf" srcId="{52C71E37-BF6A-8E4A-8CCE-AC873425C752}" destId="{485F5A5B-444C-264C-9EF6-94B6104331F0}" srcOrd="2" destOrd="0" presId="urn:microsoft.com/office/officeart/2005/8/layout/target3"/>
    <dgm:cxn modelId="{DE9FA911-0327-0B43-BB9B-92781F05E683}" type="presParOf" srcId="{52C71E37-BF6A-8E4A-8CCE-AC873425C752}" destId="{6A9CFC0F-0864-2448-A47E-8F07046BBD96}" srcOrd="3" destOrd="0" presId="urn:microsoft.com/office/officeart/2005/8/layout/target3"/>
    <dgm:cxn modelId="{79928412-66D5-7A45-BC4C-21B20A2305A8}" type="presParOf" srcId="{52C71E37-BF6A-8E4A-8CCE-AC873425C752}" destId="{FD773D87-5B34-DD45-AF97-8E06DDE0442F}" srcOrd="4" destOrd="0" presId="urn:microsoft.com/office/officeart/2005/8/layout/target3"/>
    <dgm:cxn modelId="{3C0B643D-A4D5-7945-AEDD-85393F730C88}" type="presParOf" srcId="{52C71E37-BF6A-8E4A-8CCE-AC873425C752}" destId="{0AF7A54B-A267-7940-B32A-0B776C8E3A32}" srcOrd="5" destOrd="0" presId="urn:microsoft.com/office/officeart/2005/8/layout/target3"/>
    <dgm:cxn modelId="{B64777D7-CFF7-5C49-8CE8-70E4FB318758}" type="presParOf" srcId="{52C71E37-BF6A-8E4A-8CCE-AC873425C752}" destId="{D0FCF477-ADF2-EC4B-9793-1A163A3169E2}" srcOrd="6" destOrd="0" presId="urn:microsoft.com/office/officeart/2005/8/layout/target3"/>
    <dgm:cxn modelId="{1A87DE94-DCC6-AC49-8103-B800A151CD96}" type="presParOf" srcId="{52C71E37-BF6A-8E4A-8CCE-AC873425C752}" destId="{CE871FAC-E4A5-5D47-BD02-A1B33916A851}" srcOrd="7" destOrd="0" presId="urn:microsoft.com/office/officeart/2005/8/layout/target3"/>
    <dgm:cxn modelId="{7D8AF01F-CFCF-414D-AE72-0CC14061F69C}" type="presParOf" srcId="{52C71E37-BF6A-8E4A-8CCE-AC873425C752}" destId="{6A36ABE5-12C4-B94B-BF87-46453E37A836}" srcOrd="8" destOrd="0" presId="urn:microsoft.com/office/officeart/2005/8/layout/target3"/>
    <dgm:cxn modelId="{6E38E739-5581-F847-8BFE-8BD375A4ADD7}" type="presParOf" srcId="{52C71E37-BF6A-8E4A-8CCE-AC873425C752}" destId="{35511A49-3960-9D4D-8D88-1DE095358895}" srcOrd="9" destOrd="0" presId="urn:microsoft.com/office/officeart/2005/8/layout/target3"/>
    <dgm:cxn modelId="{6C9AAEB3-31CB-D54F-8971-A710E68A25C2}" type="presParOf" srcId="{52C71E37-BF6A-8E4A-8CCE-AC873425C752}" destId="{BD353B57-8E98-3040-B9FA-4707AB416F92}" srcOrd="10" destOrd="0" presId="urn:microsoft.com/office/officeart/2005/8/layout/target3"/>
    <dgm:cxn modelId="{F7173089-7EF9-AA40-B22F-C6AC3B8BF60D}" type="presParOf" srcId="{52C71E37-BF6A-8E4A-8CCE-AC873425C752}" destId="{69C264E2-72D3-0646-ADAF-682D1276E00F}" srcOrd="11" destOrd="0" presId="urn:microsoft.com/office/officeart/2005/8/layout/target3"/>
    <dgm:cxn modelId="{C3E6CE6C-9195-034A-B169-2D9CD88A60A5}" type="presParOf" srcId="{52C71E37-BF6A-8E4A-8CCE-AC873425C752}" destId="{F06917CB-8251-9A4B-B0B0-8F4D9DF2023A}" srcOrd="12" destOrd="0" presId="urn:microsoft.com/office/officeart/2005/8/layout/target3"/>
    <dgm:cxn modelId="{CD227ED8-7E45-C64E-AB63-E01410F15DAD}" type="presParOf" srcId="{52C71E37-BF6A-8E4A-8CCE-AC873425C752}" destId="{390795D4-74D0-C14E-B179-493174F8A61C}" srcOrd="13" destOrd="0" presId="urn:microsoft.com/office/officeart/2005/8/layout/target3"/>
    <dgm:cxn modelId="{DFE2E5BF-4029-8F48-9475-A84AE05DF862}" type="presParOf" srcId="{52C71E37-BF6A-8E4A-8CCE-AC873425C752}" destId="{0AA03834-6CD6-414C-AF79-18E04E6E19A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C8D2C-8D2F-FD42-83FA-4B395A0A98F2}" type="doc">
      <dgm:prSet loTypeId="urn:microsoft.com/office/officeart/2005/8/layout/radial5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5D7D6F-7DCA-8541-85FA-92DE157D741E}">
      <dgm:prSet phldrT="[Text]" custT="1"/>
      <dgm:spPr>
        <a:gradFill rotWithShape="0">
          <a:gsLst>
            <a:gs pos="0">
              <a:srgbClr val="8865B3"/>
            </a:gs>
            <a:gs pos="100000">
              <a:srgbClr val="C2A7E6"/>
            </a:gs>
          </a:gsLst>
        </a:gradFill>
      </dgm:spPr>
      <dgm:t>
        <a:bodyPr/>
        <a:lstStyle/>
        <a:p>
          <a:r>
            <a:rPr lang="en-US" sz="1200" b="1" dirty="0" smtClean="0">
              <a:latin typeface="Arial Narrow"/>
              <a:cs typeface="Arial Narrow"/>
            </a:rPr>
            <a:t>MIOIR</a:t>
          </a:r>
          <a:endParaRPr lang="en-US" sz="1100" b="1" dirty="0">
            <a:latin typeface="Arial Narrow"/>
            <a:cs typeface="Arial Narrow"/>
          </a:endParaRPr>
        </a:p>
      </dgm:t>
    </dgm:pt>
    <dgm:pt modelId="{43F45868-E4E6-5A45-B73E-87AF80D9149C}" type="parTrans" cxnId="{2BBDCDF9-7FFD-EA49-B2A9-34A09C110256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1189F50E-56F5-7E46-9F4B-E2E566673379}" type="sibTrans" cxnId="{2BBDCDF9-7FFD-EA49-B2A9-34A09C110256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6A1138A4-3FD5-8046-A049-13EB8F1DBE5A}">
      <dgm:prSet phldrT="[Text]"/>
      <dgm:spPr/>
      <dgm:t>
        <a:bodyPr/>
        <a:lstStyle/>
        <a:p>
          <a:r>
            <a:rPr lang="en-US" b="1" dirty="0" smtClean="0">
              <a:latin typeface="Arial Narrow"/>
              <a:cs typeface="Arial Narrow"/>
            </a:rPr>
            <a:t>FFRC</a:t>
          </a:r>
          <a:endParaRPr lang="en-US" b="1" dirty="0">
            <a:latin typeface="Arial Narrow"/>
            <a:cs typeface="Arial Narrow"/>
          </a:endParaRPr>
        </a:p>
      </dgm:t>
    </dgm:pt>
    <dgm:pt modelId="{1628B892-19A0-9541-AE66-3B52B7D4816E}" type="parTrans" cxnId="{828B7A93-C7C7-BE47-890D-86328ED0629B}">
      <dgm:prSet/>
      <dgm:spPr>
        <a:solidFill>
          <a:srgbClr val="9473BE"/>
        </a:solidFill>
      </dgm:spPr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FCF34D72-6019-A24B-A9B5-15D269635E30}" type="sibTrans" cxnId="{828B7A93-C7C7-BE47-890D-86328ED0629B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6805AC04-9597-324D-BA82-F1BCDE6F3A7C}">
      <dgm:prSet phldrT="[Text]"/>
      <dgm:spPr>
        <a:gradFill rotWithShape="0">
          <a:gsLst>
            <a:gs pos="0">
              <a:schemeClr val="accent2"/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latin typeface="Arial Narrow"/>
              <a:cs typeface="Arial Narrow"/>
            </a:rPr>
            <a:t>Z_punkt</a:t>
          </a:r>
          <a:endParaRPr lang="en-US" b="1" dirty="0">
            <a:latin typeface="Arial Narrow"/>
            <a:cs typeface="Arial Narrow"/>
          </a:endParaRPr>
        </a:p>
      </dgm:t>
    </dgm:pt>
    <dgm:pt modelId="{6D774360-3AE3-2C47-82AD-59769D069B14}" type="parTrans" cxnId="{99625CB5-EF7A-8648-A144-F09062826768}">
      <dgm:prSet/>
      <dgm:spPr>
        <a:solidFill>
          <a:srgbClr val="9473BE"/>
        </a:solidFill>
      </dgm:spPr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422D07AC-7850-4747-93F3-3B38DC749868}" type="sibTrans" cxnId="{99625CB5-EF7A-8648-A144-F09062826768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D9122A73-94E1-4147-B9A2-DD2C5AF16224}">
      <dgm:prSet phldrT="[Text]"/>
      <dgm:spPr/>
      <dgm:t>
        <a:bodyPr/>
        <a:lstStyle/>
        <a:p>
          <a:r>
            <a:rPr lang="en-US" b="1" dirty="0" smtClean="0">
              <a:latin typeface="Arial Narrow"/>
              <a:cs typeface="Arial Narrow"/>
            </a:rPr>
            <a:t>TC AS</a:t>
          </a:r>
          <a:endParaRPr lang="en-US" b="1" dirty="0">
            <a:latin typeface="Arial Narrow"/>
            <a:cs typeface="Arial Narrow"/>
          </a:endParaRPr>
        </a:p>
      </dgm:t>
    </dgm:pt>
    <dgm:pt modelId="{96DC6B18-1562-9041-AFE6-E605B6CC3102}" type="parTrans" cxnId="{AE00C4F8-C3BB-C646-B2DC-C66A9B4FFA6B}">
      <dgm:prSet/>
      <dgm:spPr>
        <a:solidFill>
          <a:srgbClr val="9473BE"/>
        </a:solidFill>
      </dgm:spPr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1D9F83EB-AC73-FD46-9B38-81E0D3D4F890}" type="sibTrans" cxnId="{AE00C4F8-C3BB-C646-B2DC-C66A9B4FFA6B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37DC420A-CC8B-DC48-A65C-74E6465DBE93}">
      <dgm:prSet phldrT="[Text]"/>
      <dgm:spPr>
        <a:gradFill rotWithShape="0">
          <a:gsLst>
            <a:gs pos="0">
              <a:srgbClr val="58C780"/>
            </a:gs>
            <a:gs pos="100000">
              <a:srgbClr val="92F1B0"/>
            </a:gs>
          </a:gsLst>
        </a:gradFill>
      </dgm:spPr>
      <dgm:t>
        <a:bodyPr/>
        <a:lstStyle/>
        <a:p>
          <a:r>
            <a:rPr lang="en-US" b="1" dirty="0" smtClean="0">
              <a:latin typeface="Arial Narrow"/>
              <a:cs typeface="Arial Narrow"/>
            </a:rPr>
            <a:t>ICTAF</a:t>
          </a:r>
          <a:endParaRPr lang="en-US" b="1" dirty="0">
            <a:latin typeface="Arial Narrow"/>
            <a:cs typeface="Arial Narrow"/>
          </a:endParaRPr>
        </a:p>
      </dgm:t>
    </dgm:pt>
    <dgm:pt modelId="{3C78AEC8-089A-094C-B2D3-46DF3034F491}" type="parTrans" cxnId="{9FB39314-10C5-2141-952E-907CAFA37627}">
      <dgm:prSet/>
      <dgm:spPr>
        <a:solidFill>
          <a:srgbClr val="9473BE"/>
        </a:solidFill>
      </dgm:spPr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73841494-285B-DB44-B27F-9EAF9A10656D}" type="sibTrans" cxnId="{9FB39314-10C5-2141-952E-907CAFA37627}">
      <dgm:prSet/>
      <dgm:spPr/>
      <dgm:t>
        <a:bodyPr/>
        <a:lstStyle/>
        <a:p>
          <a:endParaRPr lang="en-US" b="1">
            <a:latin typeface="Arial Narrow"/>
            <a:cs typeface="Arial Narrow"/>
          </a:endParaRPr>
        </a:p>
      </dgm:t>
    </dgm:pt>
    <dgm:pt modelId="{6658D9FC-4364-2840-B794-BEE45B11AAF4}">
      <dgm:prSet phldrT="[Text]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latin typeface="Arial Narrow"/>
              <a:cs typeface="Arial Narrow"/>
            </a:rPr>
            <a:t>RTCN</a:t>
          </a:r>
          <a:endParaRPr lang="en-US" b="1" dirty="0">
            <a:latin typeface="Arial Narrow"/>
            <a:cs typeface="Arial Narrow"/>
          </a:endParaRPr>
        </a:p>
      </dgm:t>
    </dgm:pt>
    <dgm:pt modelId="{4579A0D6-669B-D04B-9734-51F27543EB8E}" type="parTrans" cxnId="{002BEA8F-B395-3C43-B6E8-498A45387C05}">
      <dgm:prSet/>
      <dgm:spPr/>
      <dgm:t>
        <a:bodyPr/>
        <a:lstStyle/>
        <a:p>
          <a:endParaRPr lang="en-US"/>
        </a:p>
      </dgm:t>
    </dgm:pt>
    <dgm:pt modelId="{A5014BE6-EFB0-5F46-A509-A4960039A254}" type="sibTrans" cxnId="{002BEA8F-B395-3C43-B6E8-498A45387C05}">
      <dgm:prSet/>
      <dgm:spPr/>
      <dgm:t>
        <a:bodyPr/>
        <a:lstStyle/>
        <a:p>
          <a:endParaRPr lang="en-US"/>
        </a:p>
      </dgm:t>
    </dgm:pt>
    <dgm:pt modelId="{143B6953-AE51-F749-BA41-4EC0F4764FAD}" type="pres">
      <dgm:prSet presAssocID="{C35C8D2C-8D2F-FD42-83FA-4B395A0A98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BEB6A1-A527-534D-B9EE-DA3D9B1B3040}" type="pres">
      <dgm:prSet presAssocID="{F65D7D6F-7DCA-8541-85FA-92DE157D741E}" presName="centerShape" presStyleLbl="node0" presStyleIdx="0" presStyleCnt="1" custScaleX="121442" custScaleY="121441" custLinFactNeighborY="0"/>
      <dgm:spPr/>
      <dgm:t>
        <a:bodyPr/>
        <a:lstStyle/>
        <a:p>
          <a:endParaRPr lang="en-US"/>
        </a:p>
      </dgm:t>
    </dgm:pt>
    <dgm:pt modelId="{B4D6DEEC-4602-C648-ACEF-B09E2D1F9CC5}" type="pres">
      <dgm:prSet presAssocID="{1628B892-19A0-9541-AE66-3B52B7D4816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AD7266B-26F2-504A-B449-413302222692}" type="pres">
      <dgm:prSet presAssocID="{1628B892-19A0-9541-AE66-3B52B7D4816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F150C50-F8A9-2344-8ACD-1CC9B563D26F}" type="pres">
      <dgm:prSet presAssocID="{6A1138A4-3FD5-8046-A049-13EB8F1DBE5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80B9F-08C0-A441-A9CA-1B31B74031B2}" type="pres">
      <dgm:prSet presAssocID="{6D774360-3AE3-2C47-82AD-59769D069B1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C12DB070-F8A7-154F-83F4-A735B4AC4A9A}" type="pres">
      <dgm:prSet presAssocID="{6D774360-3AE3-2C47-82AD-59769D069B1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4F5D6EC-161C-6442-ABEE-3758FF8FE1C6}" type="pres">
      <dgm:prSet presAssocID="{6805AC04-9597-324D-BA82-F1BCDE6F3A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7B237-678C-0F4C-82E5-53336BEE94CE}" type="pres">
      <dgm:prSet presAssocID="{96DC6B18-1562-9041-AFE6-E605B6CC310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89981CD-BE46-DC40-8E24-473B9300DCD9}" type="pres">
      <dgm:prSet presAssocID="{96DC6B18-1562-9041-AFE6-E605B6CC310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98E1C3B-F734-054F-97AE-885D2EB34539}" type="pres">
      <dgm:prSet presAssocID="{D9122A73-94E1-4147-B9A2-DD2C5AF162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6E6B2-D313-1C49-9FDD-0AE83031B342}" type="pres">
      <dgm:prSet presAssocID="{3C78AEC8-089A-094C-B2D3-46DF3034F49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6C3A6CD-09AD-C04E-B140-543EE19A8410}" type="pres">
      <dgm:prSet presAssocID="{3C78AEC8-089A-094C-B2D3-46DF3034F49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C3137D9-D708-E14B-88C1-14007472E381}" type="pres">
      <dgm:prSet presAssocID="{37DC420A-CC8B-DC48-A65C-74E6465DBE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E4A40-F55E-1A4E-A9E7-29C4153F842D}" type="pres">
      <dgm:prSet presAssocID="{4579A0D6-669B-D04B-9734-51F27543EB8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61F0BEA-8922-CC4E-A08B-0481710A7473}" type="pres">
      <dgm:prSet presAssocID="{4579A0D6-669B-D04B-9734-51F27543EB8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B73D2F2-9BE7-4344-9133-DABF7E3136C1}" type="pres">
      <dgm:prSet presAssocID="{6658D9FC-4364-2840-B794-BEE45B11AA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4FED4-28DC-8A42-B227-96B1057FDCF7}" type="presOf" srcId="{6658D9FC-4364-2840-B794-BEE45B11AAF4}" destId="{5B73D2F2-9BE7-4344-9133-DABF7E3136C1}" srcOrd="0" destOrd="0" presId="urn:microsoft.com/office/officeart/2005/8/layout/radial5"/>
    <dgm:cxn modelId="{0C353907-F008-4B4E-9E1D-83AE91FB0888}" type="presOf" srcId="{4579A0D6-669B-D04B-9734-51F27543EB8E}" destId="{C94E4A40-F55E-1A4E-A9E7-29C4153F842D}" srcOrd="0" destOrd="0" presId="urn:microsoft.com/office/officeart/2005/8/layout/radial5"/>
    <dgm:cxn modelId="{3C906F89-EF96-884D-BD45-82BD20A5DDCC}" type="presOf" srcId="{3C78AEC8-089A-094C-B2D3-46DF3034F491}" destId="{E6C3A6CD-09AD-C04E-B140-543EE19A8410}" srcOrd="1" destOrd="0" presId="urn:microsoft.com/office/officeart/2005/8/layout/radial5"/>
    <dgm:cxn modelId="{828B7A93-C7C7-BE47-890D-86328ED0629B}" srcId="{F65D7D6F-7DCA-8541-85FA-92DE157D741E}" destId="{6A1138A4-3FD5-8046-A049-13EB8F1DBE5A}" srcOrd="0" destOrd="0" parTransId="{1628B892-19A0-9541-AE66-3B52B7D4816E}" sibTransId="{FCF34D72-6019-A24B-A9B5-15D269635E30}"/>
    <dgm:cxn modelId="{670807EB-E861-524B-8496-E699070CA9FB}" type="presOf" srcId="{C35C8D2C-8D2F-FD42-83FA-4B395A0A98F2}" destId="{143B6953-AE51-F749-BA41-4EC0F4764FAD}" srcOrd="0" destOrd="0" presId="urn:microsoft.com/office/officeart/2005/8/layout/radial5"/>
    <dgm:cxn modelId="{336BCE01-B89F-884E-BC5C-E2AE1159FD41}" type="presOf" srcId="{6805AC04-9597-324D-BA82-F1BCDE6F3A7C}" destId="{44F5D6EC-161C-6442-ABEE-3758FF8FE1C6}" srcOrd="0" destOrd="0" presId="urn:microsoft.com/office/officeart/2005/8/layout/radial5"/>
    <dgm:cxn modelId="{1DDFEAA1-C30C-244C-9548-F6F13EF60980}" type="presOf" srcId="{1628B892-19A0-9541-AE66-3B52B7D4816E}" destId="{B4D6DEEC-4602-C648-ACEF-B09E2D1F9CC5}" srcOrd="0" destOrd="0" presId="urn:microsoft.com/office/officeart/2005/8/layout/radial5"/>
    <dgm:cxn modelId="{AF3AE44E-F1FF-AC47-BF49-DAEAD253D394}" type="presOf" srcId="{6D774360-3AE3-2C47-82AD-59769D069B14}" destId="{50880B9F-08C0-A441-A9CA-1B31B74031B2}" srcOrd="0" destOrd="0" presId="urn:microsoft.com/office/officeart/2005/8/layout/radial5"/>
    <dgm:cxn modelId="{9851E874-D22B-484C-A1EB-1E5F972962FC}" type="presOf" srcId="{F65D7D6F-7DCA-8541-85FA-92DE157D741E}" destId="{A7BEB6A1-A527-534D-B9EE-DA3D9B1B3040}" srcOrd="0" destOrd="0" presId="urn:microsoft.com/office/officeart/2005/8/layout/radial5"/>
    <dgm:cxn modelId="{6509AE67-26A1-C741-9421-A5339B12F1A1}" type="presOf" srcId="{37DC420A-CC8B-DC48-A65C-74E6465DBE93}" destId="{3C3137D9-D708-E14B-88C1-14007472E381}" srcOrd="0" destOrd="0" presId="urn:microsoft.com/office/officeart/2005/8/layout/radial5"/>
    <dgm:cxn modelId="{1FBB8547-F1EA-2A47-B4A3-9F50AD8A306F}" type="presOf" srcId="{6D774360-3AE3-2C47-82AD-59769D069B14}" destId="{C12DB070-F8A7-154F-83F4-A735B4AC4A9A}" srcOrd="1" destOrd="0" presId="urn:microsoft.com/office/officeart/2005/8/layout/radial5"/>
    <dgm:cxn modelId="{73CE5203-4828-604C-80E8-CDFAEF4171A8}" type="presOf" srcId="{3C78AEC8-089A-094C-B2D3-46DF3034F491}" destId="{8026E6B2-D313-1C49-9FDD-0AE83031B342}" srcOrd="0" destOrd="0" presId="urn:microsoft.com/office/officeart/2005/8/layout/radial5"/>
    <dgm:cxn modelId="{002BEA8F-B395-3C43-B6E8-498A45387C05}" srcId="{F65D7D6F-7DCA-8541-85FA-92DE157D741E}" destId="{6658D9FC-4364-2840-B794-BEE45B11AAF4}" srcOrd="4" destOrd="0" parTransId="{4579A0D6-669B-D04B-9734-51F27543EB8E}" sibTransId="{A5014BE6-EFB0-5F46-A509-A4960039A254}"/>
    <dgm:cxn modelId="{C88A6932-AFFC-7248-8A43-C59DE57C04A9}" type="presOf" srcId="{4579A0D6-669B-D04B-9734-51F27543EB8E}" destId="{761F0BEA-8922-CC4E-A08B-0481710A7473}" srcOrd="1" destOrd="0" presId="urn:microsoft.com/office/officeart/2005/8/layout/radial5"/>
    <dgm:cxn modelId="{99625CB5-EF7A-8648-A144-F09062826768}" srcId="{F65D7D6F-7DCA-8541-85FA-92DE157D741E}" destId="{6805AC04-9597-324D-BA82-F1BCDE6F3A7C}" srcOrd="1" destOrd="0" parTransId="{6D774360-3AE3-2C47-82AD-59769D069B14}" sibTransId="{422D07AC-7850-4747-93F3-3B38DC749868}"/>
    <dgm:cxn modelId="{58B41E7B-4CE0-4E42-9891-5D03208AEDAF}" type="presOf" srcId="{1628B892-19A0-9541-AE66-3B52B7D4816E}" destId="{9AD7266B-26F2-504A-B449-413302222692}" srcOrd="1" destOrd="0" presId="urn:microsoft.com/office/officeart/2005/8/layout/radial5"/>
    <dgm:cxn modelId="{F54567C0-38BA-F44E-8A75-9D5191D36471}" type="presOf" srcId="{D9122A73-94E1-4147-B9A2-DD2C5AF16224}" destId="{D98E1C3B-F734-054F-97AE-885D2EB34539}" srcOrd="0" destOrd="0" presId="urn:microsoft.com/office/officeart/2005/8/layout/radial5"/>
    <dgm:cxn modelId="{72DFD094-EE06-DE49-8CC8-162E392B7E3A}" type="presOf" srcId="{6A1138A4-3FD5-8046-A049-13EB8F1DBE5A}" destId="{CF150C50-F8A9-2344-8ACD-1CC9B563D26F}" srcOrd="0" destOrd="0" presId="urn:microsoft.com/office/officeart/2005/8/layout/radial5"/>
    <dgm:cxn modelId="{AE00C4F8-C3BB-C646-B2DC-C66A9B4FFA6B}" srcId="{F65D7D6F-7DCA-8541-85FA-92DE157D741E}" destId="{D9122A73-94E1-4147-B9A2-DD2C5AF16224}" srcOrd="2" destOrd="0" parTransId="{96DC6B18-1562-9041-AFE6-E605B6CC3102}" sibTransId="{1D9F83EB-AC73-FD46-9B38-81E0D3D4F890}"/>
    <dgm:cxn modelId="{2BBDCDF9-7FFD-EA49-B2A9-34A09C110256}" srcId="{C35C8D2C-8D2F-FD42-83FA-4B395A0A98F2}" destId="{F65D7D6F-7DCA-8541-85FA-92DE157D741E}" srcOrd="0" destOrd="0" parTransId="{43F45868-E4E6-5A45-B73E-87AF80D9149C}" sibTransId="{1189F50E-56F5-7E46-9F4B-E2E566673379}"/>
    <dgm:cxn modelId="{B0B4348D-A2B4-AC4F-9D4A-9B5D7238C7EC}" type="presOf" srcId="{96DC6B18-1562-9041-AFE6-E605B6CC3102}" destId="{5B27B237-678C-0F4C-82E5-53336BEE94CE}" srcOrd="0" destOrd="0" presId="urn:microsoft.com/office/officeart/2005/8/layout/radial5"/>
    <dgm:cxn modelId="{70277141-B0E0-ED4B-B028-9F299E911729}" type="presOf" srcId="{96DC6B18-1562-9041-AFE6-E605B6CC3102}" destId="{B89981CD-BE46-DC40-8E24-473B9300DCD9}" srcOrd="1" destOrd="0" presId="urn:microsoft.com/office/officeart/2005/8/layout/radial5"/>
    <dgm:cxn modelId="{9FB39314-10C5-2141-952E-907CAFA37627}" srcId="{F65D7D6F-7DCA-8541-85FA-92DE157D741E}" destId="{37DC420A-CC8B-DC48-A65C-74E6465DBE93}" srcOrd="3" destOrd="0" parTransId="{3C78AEC8-089A-094C-B2D3-46DF3034F491}" sibTransId="{73841494-285B-DB44-B27F-9EAF9A10656D}"/>
    <dgm:cxn modelId="{A226EEA3-D64F-EF42-9600-CF6CD72BCF6F}" type="presParOf" srcId="{143B6953-AE51-F749-BA41-4EC0F4764FAD}" destId="{A7BEB6A1-A527-534D-B9EE-DA3D9B1B3040}" srcOrd="0" destOrd="0" presId="urn:microsoft.com/office/officeart/2005/8/layout/radial5"/>
    <dgm:cxn modelId="{67489D18-B308-4B4B-B472-36032B855E44}" type="presParOf" srcId="{143B6953-AE51-F749-BA41-4EC0F4764FAD}" destId="{B4D6DEEC-4602-C648-ACEF-B09E2D1F9CC5}" srcOrd="1" destOrd="0" presId="urn:microsoft.com/office/officeart/2005/8/layout/radial5"/>
    <dgm:cxn modelId="{F4999AD5-F5D4-FF4C-8AB3-30C3700D6DD0}" type="presParOf" srcId="{B4D6DEEC-4602-C648-ACEF-B09E2D1F9CC5}" destId="{9AD7266B-26F2-504A-B449-413302222692}" srcOrd="0" destOrd="0" presId="urn:microsoft.com/office/officeart/2005/8/layout/radial5"/>
    <dgm:cxn modelId="{4A540406-0A69-C540-BDDC-1DF4804DC8AE}" type="presParOf" srcId="{143B6953-AE51-F749-BA41-4EC0F4764FAD}" destId="{CF150C50-F8A9-2344-8ACD-1CC9B563D26F}" srcOrd="2" destOrd="0" presId="urn:microsoft.com/office/officeart/2005/8/layout/radial5"/>
    <dgm:cxn modelId="{BB8BD893-2D11-4C46-948B-F7AB3D1B61E2}" type="presParOf" srcId="{143B6953-AE51-F749-BA41-4EC0F4764FAD}" destId="{50880B9F-08C0-A441-A9CA-1B31B74031B2}" srcOrd="3" destOrd="0" presId="urn:microsoft.com/office/officeart/2005/8/layout/radial5"/>
    <dgm:cxn modelId="{32ED813D-865F-154F-99CC-59DD4A22D14D}" type="presParOf" srcId="{50880B9F-08C0-A441-A9CA-1B31B74031B2}" destId="{C12DB070-F8A7-154F-83F4-A735B4AC4A9A}" srcOrd="0" destOrd="0" presId="urn:microsoft.com/office/officeart/2005/8/layout/radial5"/>
    <dgm:cxn modelId="{F147B3BF-9138-3D4F-827D-F7AD19DCB6CD}" type="presParOf" srcId="{143B6953-AE51-F749-BA41-4EC0F4764FAD}" destId="{44F5D6EC-161C-6442-ABEE-3758FF8FE1C6}" srcOrd="4" destOrd="0" presId="urn:microsoft.com/office/officeart/2005/8/layout/radial5"/>
    <dgm:cxn modelId="{ABA767C9-8761-6B4A-9025-717194954872}" type="presParOf" srcId="{143B6953-AE51-F749-BA41-4EC0F4764FAD}" destId="{5B27B237-678C-0F4C-82E5-53336BEE94CE}" srcOrd="5" destOrd="0" presId="urn:microsoft.com/office/officeart/2005/8/layout/radial5"/>
    <dgm:cxn modelId="{9D6E0951-32E9-184C-9A16-A7D5B3B45C48}" type="presParOf" srcId="{5B27B237-678C-0F4C-82E5-53336BEE94CE}" destId="{B89981CD-BE46-DC40-8E24-473B9300DCD9}" srcOrd="0" destOrd="0" presId="urn:microsoft.com/office/officeart/2005/8/layout/radial5"/>
    <dgm:cxn modelId="{D6943D96-54BD-494A-9FC1-1227A0CEA65C}" type="presParOf" srcId="{143B6953-AE51-F749-BA41-4EC0F4764FAD}" destId="{D98E1C3B-F734-054F-97AE-885D2EB34539}" srcOrd="6" destOrd="0" presId="urn:microsoft.com/office/officeart/2005/8/layout/radial5"/>
    <dgm:cxn modelId="{14602835-1936-7B49-845B-1612D40BDE58}" type="presParOf" srcId="{143B6953-AE51-F749-BA41-4EC0F4764FAD}" destId="{8026E6B2-D313-1C49-9FDD-0AE83031B342}" srcOrd="7" destOrd="0" presId="urn:microsoft.com/office/officeart/2005/8/layout/radial5"/>
    <dgm:cxn modelId="{04D6A428-9BA4-B84D-B3B9-28615435D1BB}" type="presParOf" srcId="{8026E6B2-D313-1C49-9FDD-0AE83031B342}" destId="{E6C3A6CD-09AD-C04E-B140-543EE19A8410}" srcOrd="0" destOrd="0" presId="urn:microsoft.com/office/officeart/2005/8/layout/radial5"/>
    <dgm:cxn modelId="{550E44BD-65DA-CE47-9672-529C4BDB92BB}" type="presParOf" srcId="{143B6953-AE51-F749-BA41-4EC0F4764FAD}" destId="{3C3137D9-D708-E14B-88C1-14007472E381}" srcOrd="8" destOrd="0" presId="urn:microsoft.com/office/officeart/2005/8/layout/radial5"/>
    <dgm:cxn modelId="{9EC88F55-C3A6-E34D-9A09-55E198FB9FBA}" type="presParOf" srcId="{143B6953-AE51-F749-BA41-4EC0F4764FAD}" destId="{C94E4A40-F55E-1A4E-A9E7-29C4153F842D}" srcOrd="9" destOrd="0" presId="urn:microsoft.com/office/officeart/2005/8/layout/radial5"/>
    <dgm:cxn modelId="{91259C11-D5FB-9344-B84D-714465002087}" type="presParOf" srcId="{C94E4A40-F55E-1A4E-A9E7-29C4153F842D}" destId="{761F0BEA-8922-CC4E-A08B-0481710A7473}" srcOrd="0" destOrd="0" presId="urn:microsoft.com/office/officeart/2005/8/layout/radial5"/>
    <dgm:cxn modelId="{F5FF8242-1093-7B4E-9FE6-4B9A51FEAE7A}" type="presParOf" srcId="{143B6953-AE51-F749-BA41-4EC0F4764FAD}" destId="{5B73D2F2-9BE7-4344-9133-DABF7E3136C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5C8D2C-8D2F-FD42-83FA-4B395A0A98F2}" type="doc">
      <dgm:prSet loTypeId="urn:microsoft.com/office/officeart/2005/8/layout/radial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5D7D6F-7DCA-8541-85FA-92DE157D741E}">
      <dgm:prSet phldrT="[Text]" custT="1"/>
      <dgm:spPr>
        <a:gradFill rotWithShape="0">
          <a:gsLst>
            <a:gs pos="0">
              <a:srgbClr val="9473BE"/>
            </a:gs>
            <a:gs pos="100000">
              <a:srgbClr val="C2A7E6"/>
            </a:gs>
          </a:gsLst>
        </a:gradFill>
      </dgm:spPr>
      <dgm:t>
        <a:bodyPr/>
        <a:lstStyle/>
        <a:p>
          <a:r>
            <a:rPr lang="en-US" sz="2000" dirty="0" smtClean="0">
              <a:latin typeface="Arial Narrow"/>
              <a:cs typeface="Arial Narrow"/>
            </a:rPr>
            <a:t>MIOIR</a:t>
          </a:r>
          <a:endParaRPr lang="en-US" sz="2700" dirty="0">
            <a:latin typeface="Arial Narrow"/>
            <a:cs typeface="Arial Narrow"/>
          </a:endParaRPr>
        </a:p>
      </dgm:t>
    </dgm:pt>
    <dgm:pt modelId="{43F45868-E4E6-5A45-B73E-87AF80D9149C}" type="parTrans" cxnId="{2BBDCDF9-7FFD-EA49-B2A9-34A09C110256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1189F50E-56F5-7E46-9F4B-E2E566673379}" type="sibTrans" cxnId="{2BBDCDF9-7FFD-EA49-B2A9-34A09C110256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6A1138A4-3FD5-8046-A049-13EB8F1DBE5A}">
      <dgm:prSet phldrT="[Text]"/>
      <dgm:spPr>
        <a:gradFill rotWithShape="0">
          <a:gsLst>
            <a:gs pos="0">
              <a:schemeClr val="accent6"/>
            </a:gs>
            <a:gs pos="100000">
              <a:srgbClr val="C2A7E6"/>
            </a:gs>
          </a:gsLst>
        </a:gradFill>
        <a:ln w="25400">
          <a:solidFill>
            <a:srgbClr val="9473BE"/>
          </a:solidFill>
        </a:ln>
      </dgm:spPr>
      <dgm:t>
        <a:bodyPr/>
        <a:lstStyle/>
        <a:p>
          <a:r>
            <a:rPr lang="en-US" dirty="0" smtClean="0">
              <a:latin typeface="Arial Narrow"/>
              <a:cs typeface="Arial Narrow"/>
            </a:rPr>
            <a:t>Cyber Fox</a:t>
          </a:r>
          <a:endParaRPr lang="en-US" dirty="0">
            <a:latin typeface="Arial Narrow"/>
            <a:cs typeface="Arial Narrow"/>
          </a:endParaRPr>
        </a:p>
      </dgm:t>
    </dgm:pt>
    <dgm:pt modelId="{1628B892-19A0-9541-AE66-3B52B7D4816E}" type="parTrans" cxnId="{828B7A93-C7C7-BE47-890D-86328ED0629B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FCF34D72-6019-A24B-A9B5-15D269635E30}" type="sibTrans" cxnId="{828B7A93-C7C7-BE47-890D-86328ED0629B}">
      <dgm:prSet/>
      <dgm:spPr>
        <a:solidFill>
          <a:srgbClr val="9473BE"/>
        </a:solidFill>
      </dgm:spPr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6805AC04-9597-324D-BA82-F1BCDE6F3A7C}">
      <dgm:prSet phldrT="[Text]"/>
      <dgm:spPr>
        <a:gradFill rotWithShape="0">
          <a:gsLst>
            <a:gs pos="0">
              <a:schemeClr val="bg2">
                <a:lumMod val="50000"/>
              </a:schemeClr>
            </a:gs>
            <a:gs pos="100000">
              <a:srgbClr val="C2A7E6"/>
            </a:gs>
          </a:gsLst>
        </a:gradFill>
        <a:ln w="25400">
          <a:solidFill>
            <a:srgbClr val="9473BE"/>
          </a:solidFill>
        </a:ln>
      </dgm:spPr>
      <dgm:t>
        <a:bodyPr/>
        <a:lstStyle/>
        <a:p>
          <a:r>
            <a:rPr lang="en-US" dirty="0" smtClean="0">
              <a:latin typeface="Arial Narrow"/>
              <a:cs typeface="Arial Narrow"/>
            </a:rPr>
            <a:t>Mindcom</a:t>
          </a:r>
          <a:endParaRPr lang="en-US" dirty="0">
            <a:latin typeface="Arial Narrow"/>
            <a:cs typeface="Arial Narrow"/>
          </a:endParaRPr>
        </a:p>
      </dgm:t>
    </dgm:pt>
    <dgm:pt modelId="{6D774360-3AE3-2C47-82AD-59769D069B14}" type="parTrans" cxnId="{99625CB5-EF7A-8648-A144-F09062826768}">
      <dgm:prSet/>
      <dgm:spPr/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422D07AC-7850-4747-93F3-3B38DC749868}" type="sibTrans" cxnId="{99625CB5-EF7A-8648-A144-F09062826768}">
      <dgm:prSet/>
      <dgm:spPr>
        <a:solidFill>
          <a:srgbClr val="9473BE"/>
        </a:solidFill>
      </dgm:spPr>
      <dgm:t>
        <a:bodyPr/>
        <a:lstStyle/>
        <a:p>
          <a:endParaRPr lang="en-US">
            <a:latin typeface="Arial Narrow"/>
            <a:cs typeface="Arial Narrow"/>
          </a:endParaRPr>
        </a:p>
      </dgm:t>
    </dgm:pt>
    <dgm:pt modelId="{B7C5C01A-7295-374C-A10E-1C0685429F05}" type="pres">
      <dgm:prSet presAssocID="{C35C8D2C-8D2F-FD42-83FA-4B395A0A98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3E31-7C75-EE49-AC7F-4A7F051A876D}" type="pres">
      <dgm:prSet presAssocID="{F65D7D6F-7DCA-8541-85FA-92DE157D741E}" presName="centerShape" presStyleLbl="node0" presStyleIdx="0" presStyleCnt="1" custScaleX="172521" custScaleY="169494"/>
      <dgm:spPr/>
      <dgm:t>
        <a:bodyPr/>
        <a:lstStyle/>
        <a:p>
          <a:endParaRPr lang="en-US"/>
        </a:p>
      </dgm:t>
    </dgm:pt>
    <dgm:pt modelId="{2CFA0708-911E-824F-8918-5EB9BD36F9D0}" type="pres">
      <dgm:prSet presAssocID="{6A1138A4-3FD5-8046-A049-13EB8F1DBE5A}" presName="node" presStyleLbl="node1" presStyleIdx="0" presStyleCnt="2" custScaleX="228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B333B-295B-AB4A-84EF-B0753534E3CB}" type="pres">
      <dgm:prSet presAssocID="{6A1138A4-3FD5-8046-A049-13EB8F1DBE5A}" presName="dummy" presStyleCnt="0"/>
      <dgm:spPr/>
    </dgm:pt>
    <dgm:pt modelId="{BA8E7242-FA9B-5649-AF83-A4D420F95DC2}" type="pres">
      <dgm:prSet presAssocID="{FCF34D72-6019-A24B-A9B5-15D269635E3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2B97425-1300-9340-A276-A075CD6F7DEE}" type="pres">
      <dgm:prSet presAssocID="{6805AC04-9597-324D-BA82-F1BCDE6F3A7C}" presName="node" presStyleLbl="node1" presStyleIdx="1" presStyleCnt="2" custScaleX="228010" custRadScaleRad="133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470CB-C4FA-4444-9637-EC0FF982489C}" type="pres">
      <dgm:prSet presAssocID="{6805AC04-9597-324D-BA82-F1BCDE6F3A7C}" presName="dummy" presStyleCnt="0"/>
      <dgm:spPr/>
    </dgm:pt>
    <dgm:pt modelId="{F8057EEB-349C-E445-A7A6-5BED8EF60FC5}" type="pres">
      <dgm:prSet presAssocID="{422D07AC-7850-4747-93F3-3B38DC749868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2BBDCDF9-7FFD-EA49-B2A9-34A09C110256}" srcId="{C35C8D2C-8D2F-FD42-83FA-4B395A0A98F2}" destId="{F65D7D6F-7DCA-8541-85FA-92DE157D741E}" srcOrd="0" destOrd="0" parTransId="{43F45868-E4E6-5A45-B73E-87AF80D9149C}" sibTransId="{1189F50E-56F5-7E46-9F4B-E2E566673379}"/>
    <dgm:cxn modelId="{83B89169-588C-474C-887B-31BA5420211B}" type="presOf" srcId="{422D07AC-7850-4747-93F3-3B38DC749868}" destId="{F8057EEB-349C-E445-A7A6-5BED8EF60FC5}" srcOrd="0" destOrd="0" presId="urn:microsoft.com/office/officeart/2005/8/layout/radial6"/>
    <dgm:cxn modelId="{C0A17245-4CE1-E646-932C-B630E96E9756}" type="presOf" srcId="{C35C8D2C-8D2F-FD42-83FA-4B395A0A98F2}" destId="{B7C5C01A-7295-374C-A10E-1C0685429F05}" srcOrd="0" destOrd="0" presId="urn:microsoft.com/office/officeart/2005/8/layout/radial6"/>
    <dgm:cxn modelId="{828B7A93-C7C7-BE47-890D-86328ED0629B}" srcId="{F65D7D6F-7DCA-8541-85FA-92DE157D741E}" destId="{6A1138A4-3FD5-8046-A049-13EB8F1DBE5A}" srcOrd="0" destOrd="0" parTransId="{1628B892-19A0-9541-AE66-3B52B7D4816E}" sibTransId="{FCF34D72-6019-A24B-A9B5-15D269635E30}"/>
    <dgm:cxn modelId="{83A1C938-8204-6E4A-8194-505DCE8B3E02}" type="presOf" srcId="{6A1138A4-3FD5-8046-A049-13EB8F1DBE5A}" destId="{2CFA0708-911E-824F-8918-5EB9BD36F9D0}" srcOrd="0" destOrd="0" presId="urn:microsoft.com/office/officeart/2005/8/layout/radial6"/>
    <dgm:cxn modelId="{AFCD051C-507C-3243-8B79-05471B785709}" type="presOf" srcId="{6805AC04-9597-324D-BA82-F1BCDE6F3A7C}" destId="{32B97425-1300-9340-A276-A075CD6F7DEE}" srcOrd="0" destOrd="0" presId="urn:microsoft.com/office/officeart/2005/8/layout/radial6"/>
    <dgm:cxn modelId="{D4D017D6-0679-2749-B3D9-A801BF697032}" type="presOf" srcId="{F65D7D6F-7DCA-8541-85FA-92DE157D741E}" destId="{2DD63E31-7C75-EE49-AC7F-4A7F051A876D}" srcOrd="0" destOrd="0" presId="urn:microsoft.com/office/officeart/2005/8/layout/radial6"/>
    <dgm:cxn modelId="{99625CB5-EF7A-8648-A144-F09062826768}" srcId="{F65D7D6F-7DCA-8541-85FA-92DE157D741E}" destId="{6805AC04-9597-324D-BA82-F1BCDE6F3A7C}" srcOrd="1" destOrd="0" parTransId="{6D774360-3AE3-2C47-82AD-59769D069B14}" sibTransId="{422D07AC-7850-4747-93F3-3B38DC749868}"/>
    <dgm:cxn modelId="{7FA8A945-40FC-A04E-84F7-E39963F85A1A}" type="presOf" srcId="{FCF34D72-6019-A24B-A9B5-15D269635E30}" destId="{BA8E7242-FA9B-5649-AF83-A4D420F95DC2}" srcOrd="0" destOrd="0" presId="urn:microsoft.com/office/officeart/2005/8/layout/radial6"/>
    <dgm:cxn modelId="{C0427B66-C3EA-E94B-8599-343F1059E085}" type="presParOf" srcId="{B7C5C01A-7295-374C-A10E-1C0685429F05}" destId="{2DD63E31-7C75-EE49-AC7F-4A7F051A876D}" srcOrd="0" destOrd="0" presId="urn:microsoft.com/office/officeart/2005/8/layout/radial6"/>
    <dgm:cxn modelId="{0A867071-29B3-D74C-8881-A1D9C8BF9B2B}" type="presParOf" srcId="{B7C5C01A-7295-374C-A10E-1C0685429F05}" destId="{2CFA0708-911E-824F-8918-5EB9BD36F9D0}" srcOrd="1" destOrd="0" presId="urn:microsoft.com/office/officeart/2005/8/layout/radial6"/>
    <dgm:cxn modelId="{7CFC5FFC-0E2F-A840-9B05-94A5792E3563}" type="presParOf" srcId="{B7C5C01A-7295-374C-A10E-1C0685429F05}" destId="{274B333B-295B-AB4A-84EF-B0753534E3CB}" srcOrd="2" destOrd="0" presId="urn:microsoft.com/office/officeart/2005/8/layout/radial6"/>
    <dgm:cxn modelId="{65E73B12-8A3B-274F-A70D-AC5F19A426E9}" type="presParOf" srcId="{B7C5C01A-7295-374C-A10E-1C0685429F05}" destId="{BA8E7242-FA9B-5649-AF83-A4D420F95DC2}" srcOrd="3" destOrd="0" presId="urn:microsoft.com/office/officeart/2005/8/layout/radial6"/>
    <dgm:cxn modelId="{2FE81DA2-9E20-154B-BA6B-EA8275C70605}" type="presParOf" srcId="{B7C5C01A-7295-374C-A10E-1C0685429F05}" destId="{32B97425-1300-9340-A276-A075CD6F7DEE}" srcOrd="4" destOrd="0" presId="urn:microsoft.com/office/officeart/2005/8/layout/radial6"/>
    <dgm:cxn modelId="{5B5B1DAE-B129-1E47-8F3E-3ABDA587DFB4}" type="presParOf" srcId="{B7C5C01A-7295-374C-A10E-1C0685429F05}" destId="{CD0470CB-C4FA-4444-9637-EC0FF982489C}" srcOrd="5" destOrd="0" presId="urn:microsoft.com/office/officeart/2005/8/layout/radial6"/>
    <dgm:cxn modelId="{290C5C58-E6B9-2E4B-BA13-87C9B68CEF59}" type="presParOf" srcId="{B7C5C01A-7295-374C-A10E-1C0685429F05}" destId="{F8057EEB-349C-E445-A7A6-5BED8EF60FC5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36FD1-3746-DE43-B5FE-0888DC194368}">
      <dsp:nvSpPr>
        <dsp:cNvPr id="0" name=""/>
        <dsp:cNvSpPr/>
      </dsp:nvSpPr>
      <dsp:spPr>
        <a:xfrm>
          <a:off x="0" y="0"/>
          <a:ext cx="2222498" cy="22224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rgbClr val="FFFF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5F5A5B-444C-264C-9EF6-94B6104331F0}">
      <dsp:nvSpPr>
        <dsp:cNvPr id="0" name=""/>
        <dsp:cNvSpPr/>
      </dsp:nvSpPr>
      <dsp:spPr>
        <a:xfrm>
          <a:off x="1111249" y="0"/>
          <a:ext cx="3301341" cy="2222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gradFill flip="none" rotWithShape="1">
            <a:gsLst>
              <a:gs pos="0">
                <a:schemeClr val="accent6">
                  <a:shade val="80000"/>
                  <a:hueOff val="0"/>
                  <a:satOff val="0"/>
                  <a:lumOff val="0"/>
                </a:schemeClr>
              </a:gs>
              <a:gs pos="100000">
                <a:srgbClr val="FFFF99"/>
              </a:gs>
            </a:gsLst>
            <a:lin ang="10800000" scaled="0"/>
            <a:tileRect/>
          </a:gra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/>
              <a:cs typeface="Arial Narrow"/>
            </a:rPr>
            <a:t>Nature-related</a:t>
          </a:r>
          <a:endParaRPr lang="en-US" sz="1300" b="1" kern="1200" dirty="0">
            <a:latin typeface="Arial Narrow"/>
            <a:cs typeface="Arial Narrow"/>
          </a:endParaRPr>
        </a:p>
      </dsp:txBody>
      <dsp:txXfrm>
        <a:off x="1111249" y="0"/>
        <a:ext cx="1650670" cy="666750"/>
      </dsp:txXfrm>
    </dsp:sp>
    <dsp:sp modelId="{FD773D87-5B34-DD45-AF97-8E06DDE0442F}">
      <dsp:nvSpPr>
        <dsp:cNvPr id="0" name=""/>
        <dsp:cNvSpPr/>
      </dsp:nvSpPr>
      <dsp:spPr>
        <a:xfrm>
          <a:off x="388937" y="666750"/>
          <a:ext cx="1444622" cy="144462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tint val="100000"/>
                <a:shade val="100000"/>
                <a:satMod val="130000"/>
              </a:schemeClr>
            </a:gs>
            <a:gs pos="100000">
              <a:srgbClr val="FFFF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F7A54B-A267-7940-B32A-0B776C8E3A32}">
      <dsp:nvSpPr>
        <dsp:cNvPr id="0" name=""/>
        <dsp:cNvSpPr/>
      </dsp:nvSpPr>
      <dsp:spPr>
        <a:xfrm>
          <a:off x="1111249" y="666750"/>
          <a:ext cx="3301341" cy="14446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gradFill flip="none" rotWithShape="1">
            <a:gsLst>
              <a:gs pos="0">
                <a:schemeClr val="accent6">
                  <a:shade val="80000"/>
                  <a:hueOff val="-190846"/>
                  <a:satOff val="8505"/>
                  <a:lumOff val="11889"/>
                </a:schemeClr>
              </a:gs>
              <a:gs pos="100000">
                <a:srgbClr val="FFFF99"/>
              </a:gs>
            </a:gsLst>
            <a:lin ang="10800000" scaled="0"/>
            <a:tileRect/>
          </a:gra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/>
              <a:cs typeface="Arial Narrow"/>
            </a:rPr>
            <a:t>Unintentional </a:t>
          </a:r>
          <a:br>
            <a:rPr lang="en-US" sz="1300" b="1" kern="1200" dirty="0" smtClean="0">
              <a:latin typeface="Arial Narrow"/>
              <a:cs typeface="Arial Narrow"/>
            </a:rPr>
          </a:br>
          <a:r>
            <a:rPr lang="en-US" sz="1300" kern="1200" dirty="0" smtClean="0">
              <a:latin typeface="Arial Narrow"/>
              <a:cs typeface="Arial Narrow"/>
            </a:rPr>
            <a:t>results of </a:t>
          </a:r>
          <a:br>
            <a:rPr lang="en-US" sz="1300" kern="1200" dirty="0" smtClean="0">
              <a:latin typeface="Arial Narrow"/>
              <a:cs typeface="Arial Narrow"/>
            </a:rPr>
          </a:br>
          <a:r>
            <a:rPr lang="en-US" sz="1300" kern="1200" dirty="0" smtClean="0">
              <a:latin typeface="Arial Narrow"/>
              <a:cs typeface="Arial Narrow"/>
            </a:rPr>
            <a:t>human actions</a:t>
          </a:r>
          <a:endParaRPr lang="en-US" sz="1300" kern="1200" dirty="0">
            <a:latin typeface="Arial Narrow"/>
            <a:cs typeface="Arial Narrow"/>
          </a:endParaRPr>
        </a:p>
      </dsp:txBody>
      <dsp:txXfrm>
        <a:off x="1111249" y="666750"/>
        <a:ext cx="1650670" cy="666748"/>
      </dsp:txXfrm>
    </dsp:sp>
    <dsp:sp modelId="{CE871FAC-E4A5-5D47-BD02-A1B33916A851}">
      <dsp:nvSpPr>
        <dsp:cNvPr id="0" name=""/>
        <dsp:cNvSpPr/>
      </dsp:nvSpPr>
      <dsp:spPr>
        <a:xfrm>
          <a:off x="777874" y="1333499"/>
          <a:ext cx="666748" cy="666748"/>
        </a:xfrm>
        <a:prstGeom prst="pie">
          <a:avLst>
            <a:gd name="adj1" fmla="val 5400000"/>
            <a:gd name="adj2" fmla="val 16200000"/>
          </a:avLst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36ABE5-12C4-B94B-BF87-46453E37A836}">
      <dsp:nvSpPr>
        <dsp:cNvPr id="0" name=""/>
        <dsp:cNvSpPr/>
      </dsp:nvSpPr>
      <dsp:spPr>
        <a:xfrm>
          <a:off x="1111249" y="1333499"/>
          <a:ext cx="3301341" cy="666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gradFill flip="none" rotWithShape="1">
            <a:gsLst>
              <a:gs pos="0">
                <a:schemeClr val="accent6">
                  <a:shade val="80000"/>
                  <a:hueOff val="-381691"/>
                  <a:satOff val="17009"/>
                  <a:lumOff val="23779"/>
                </a:schemeClr>
              </a:gs>
              <a:gs pos="100000">
                <a:srgbClr val="FFFF99"/>
              </a:gs>
            </a:gsLst>
            <a:lin ang="10800000" scaled="0"/>
            <a:tileRect/>
          </a:gra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Arial Narrow"/>
              <a:cs typeface="Arial Narrow"/>
            </a:rPr>
            <a:t>Intended </a:t>
          </a:r>
          <a:r>
            <a:rPr lang="en-US" sz="1300" kern="1200" dirty="0" smtClean="0">
              <a:latin typeface="Arial Narrow"/>
              <a:cs typeface="Arial Narrow"/>
            </a:rPr>
            <a:t/>
          </a:r>
          <a:br>
            <a:rPr lang="en-US" sz="1300" kern="1200" dirty="0" smtClean="0">
              <a:latin typeface="Arial Narrow"/>
              <a:cs typeface="Arial Narrow"/>
            </a:rPr>
          </a:br>
          <a:r>
            <a:rPr lang="en-US" sz="1300" kern="1200" dirty="0" smtClean="0">
              <a:latin typeface="Arial Narrow"/>
              <a:cs typeface="Arial Narrow"/>
            </a:rPr>
            <a:t>results of </a:t>
          </a:r>
          <a:br>
            <a:rPr lang="en-US" sz="1300" kern="1200" dirty="0" smtClean="0">
              <a:latin typeface="Arial Narrow"/>
              <a:cs typeface="Arial Narrow"/>
            </a:rPr>
          </a:br>
          <a:r>
            <a:rPr lang="en-US" sz="1300" kern="1200" dirty="0" smtClean="0">
              <a:latin typeface="Arial Narrow"/>
              <a:cs typeface="Arial Narrow"/>
            </a:rPr>
            <a:t>human actions</a:t>
          </a:r>
          <a:endParaRPr lang="en-US" sz="1300" kern="1200" dirty="0">
            <a:latin typeface="Arial Narrow"/>
            <a:cs typeface="Arial Narrow"/>
          </a:endParaRPr>
        </a:p>
      </dsp:txBody>
      <dsp:txXfrm>
        <a:off x="1111249" y="1333499"/>
        <a:ext cx="1650670" cy="666748"/>
      </dsp:txXfrm>
    </dsp:sp>
    <dsp:sp modelId="{BD353B57-8E98-3040-B9FA-4707AB416F92}">
      <dsp:nvSpPr>
        <dsp:cNvPr id="0" name=""/>
        <dsp:cNvSpPr/>
      </dsp:nvSpPr>
      <dsp:spPr>
        <a:xfrm>
          <a:off x="2761920" y="0"/>
          <a:ext cx="1650670" cy="66675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Narrow"/>
              <a:cs typeface="Arial Narrow"/>
            </a:rPr>
            <a:t>Earthquake</a:t>
          </a:r>
          <a:endParaRPr lang="en-US" sz="1200" kern="1200" dirty="0">
            <a:latin typeface="Arial Narrow"/>
            <a:cs typeface="Arial Narrow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Narrow"/>
              <a:cs typeface="Arial Narrow"/>
            </a:rPr>
            <a:t>Tsunami</a:t>
          </a:r>
          <a:endParaRPr lang="en-US" sz="1200" kern="1200" dirty="0">
            <a:latin typeface="Arial Narrow"/>
            <a:cs typeface="Arial Narrow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Narrow"/>
              <a:cs typeface="Arial Narrow"/>
            </a:rPr>
            <a:t>…</a:t>
          </a:r>
          <a:endParaRPr lang="en-US" sz="1200" kern="1200" dirty="0">
            <a:latin typeface="Arial Narrow"/>
            <a:cs typeface="Arial Narrow"/>
          </a:endParaRPr>
        </a:p>
      </dsp:txBody>
      <dsp:txXfrm>
        <a:off x="2761920" y="0"/>
        <a:ext cx="1650670" cy="666750"/>
      </dsp:txXfrm>
    </dsp:sp>
    <dsp:sp modelId="{F06917CB-8251-9A4B-B0B0-8F4D9DF2023A}">
      <dsp:nvSpPr>
        <dsp:cNvPr id="0" name=""/>
        <dsp:cNvSpPr/>
      </dsp:nvSpPr>
      <dsp:spPr>
        <a:xfrm>
          <a:off x="2761920" y="666750"/>
          <a:ext cx="1650670" cy="66674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Narrow"/>
              <a:cs typeface="Arial Narrow"/>
            </a:rPr>
            <a:t>Accident</a:t>
          </a:r>
          <a:endParaRPr lang="en-US" sz="1200" kern="1200" dirty="0">
            <a:latin typeface="Arial Narrow"/>
            <a:cs typeface="Arial Narrow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Narrow"/>
              <a:cs typeface="Arial Narrow"/>
            </a:rPr>
            <a:t>Serendipity</a:t>
          </a:r>
          <a:endParaRPr lang="en-US" sz="1200" kern="1200" dirty="0">
            <a:latin typeface="Arial Narrow"/>
            <a:cs typeface="Arial Narrow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Narrow"/>
              <a:cs typeface="Arial Narrow"/>
            </a:rPr>
            <a:t>…</a:t>
          </a:r>
          <a:endParaRPr lang="en-US" sz="1200" kern="1200" dirty="0">
            <a:latin typeface="Arial Narrow"/>
            <a:cs typeface="Arial Narrow"/>
          </a:endParaRPr>
        </a:p>
      </dsp:txBody>
      <dsp:txXfrm>
        <a:off x="2761920" y="666750"/>
        <a:ext cx="1650670" cy="666748"/>
      </dsp:txXfrm>
    </dsp:sp>
    <dsp:sp modelId="{0AA03834-6CD6-414C-AF79-18E04E6E19A7}">
      <dsp:nvSpPr>
        <dsp:cNvPr id="0" name=""/>
        <dsp:cNvSpPr/>
      </dsp:nvSpPr>
      <dsp:spPr>
        <a:xfrm>
          <a:off x="2761920" y="1333499"/>
          <a:ext cx="1650670" cy="66674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Narrow"/>
              <a:cs typeface="Arial Narrow"/>
            </a:rPr>
            <a:t>Terrorism</a:t>
          </a:r>
          <a:endParaRPr lang="en-US" sz="1200" kern="1200" dirty="0">
            <a:latin typeface="Arial Narrow"/>
            <a:cs typeface="Arial Narrow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Narrow"/>
              <a:cs typeface="Arial Narrow"/>
            </a:rPr>
            <a:t>STI Breakthrough</a:t>
          </a:r>
          <a:endParaRPr lang="en-US" sz="1200" kern="1200" dirty="0">
            <a:latin typeface="Arial Narrow"/>
            <a:cs typeface="Arial Narrow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Narrow"/>
              <a:cs typeface="Arial Narrow"/>
            </a:rPr>
            <a:t>…</a:t>
          </a:r>
          <a:endParaRPr lang="en-US" sz="1200" kern="1200" dirty="0">
            <a:latin typeface="Arial Narrow"/>
            <a:cs typeface="Arial Narrow"/>
          </a:endParaRPr>
        </a:p>
      </dsp:txBody>
      <dsp:txXfrm>
        <a:off x="2761920" y="1333499"/>
        <a:ext cx="1650670" cy="6667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BEB6A1-A527-534D-B9EE-DA3D9B1B3040}">
      <dsp:nvSpPr>
        <dsp:cNvPr id="0" name=""/>
        <dsp:cNvSpPr/>
      </dsp:nvSpPr>
      <dsp:spPr>
        <a:xfrm>
          <a:off x="929680" y="855521"/>
          <a:ext cx="672700" cy="672694"/>
        </a:xfrm>
        <a:prstGeom prst="ellipse">
          <a:avLst/>
        </a:prstGeom>
        <a:gradFill rotWithShape="0">
          <a:gsLst>
            <a:gs pos="0">
              <a:srgbClr val="8865B3"/>
            </a:gs>
            <a:gs pos="100000">
              <a:srgbClr val="C2A7E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/>
              <a:cs typeface="Arial Narrow"/>
            </a:rPr>
            <a:t>MIOIR</a:t>
          </a:r>
          <a:endParaRPr lang="en-US" sz="1100" b="1" kern="1200" dirty="0">
            <a:latin typeface="Arial Narrow"/>
            <a:cs typeface="Arial Narrow"/>
          </a:endParaRPr>
        </a:p>
      </dsp:txBody>
      <dsp:txXfrm>
        <a:off x="929680" y="855521"/>
        <a:ext cx="672700" cy="672694"/>
      </dsp:txXfrm>
    </dsp:sp>
    <dsp:sp modelId="{B4D6DEEC-4602-C648-ACEF-B09E2D1F9CC5}">
      <dsp:nvSpPr>
        <dsp:cNvPr id="0" name=""/>
        <dsp:cNvSpPr/>
      </dsp:nvSpPr>
      <dsp:spPr>
        <a:xfrm rot="16200000">
          <a:off x="1222605" y="701641"/>
          <a:ext cx="86850" cy="148808"/>
        </a:xfrm>
        <a:prstGeom prst="rightArrow">
          <a:avLst>
            <a:gd name="adj1" fmla="val 60000"/>
            <a:gd name="adj2" fmla="val 50000"/>
          </a:avLst>
        </a:prstGeom>
        <a:solidFill>
          <a:srgbClr val="947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>
            <a:latin typeface="Arial Narrow"/>
            <a:cs typeface="Arial Narrow"/>
          </a:endParaRPr>
        </a:p>
      </dsp:txBody>
      <dsp:txXfrm rot="16200000">
        <a:off x="1222605" y="701641"/>
        <a:ext cx="86850" cy="148808"/>
      </dsp:txXfrm>
    </dsp:sp>
    <dsp:sp modelId="{CF150C50-F8A9-2344-8ACD-1CC9B563D26F}">
      <dsp:nvSpPr>
        <dsp:cNvPr id="0" name=""/>
        <dsp:cNvSpPr/>
      </dsp:nvSpPr>
      <dsp:spPr>
        <a:xfrm>
          <a:off x="921990" y="3572"/>
          <a:ext cx="688081" cy="6880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/>
              <a:cs typeface="Arial Narrow"/>
            </a:rPr>
            <a:t>FFRC</a:t>
          </a:r>
          <a:endParaRPr lang="en-US" sz="1100" b="1" kern="1200" dirty="0">
            <a:latin typeface="Arial Narrow"/>
            <a:cs typeface="Arial Narrow"/>
          </a:endParaRPr>
        </a:p>
      </dsp:txBody>
      <dsp:txXfrm>
        <a:off x="921990" y="3572"/>
        <a:ext cx="688081" cy="688081"/>
      </dsp:txXfrm>
    </dsp:sp>
    <dsp:sp modelId="{50880B9F-08C0-A441-A9CA-1B31B74031B2}">
      <dsp:nvSpPr>
        <dsp:cNvPr id="0" name=""/>
        <dsp:cNvSpPr/>
      </dsp:nvSpPr>
      <dsp:spPr>
        <a:xfrm rot="20520000">
          <a:off x="1618079" y="988968"/>
          <a:ext cx="86848" cy="148808"/>
        </a:xfrm>
        <a:prstGeom prst="rightArrow">
          <a:avLst>
            <a:gd name="adj1" fmla="val 60000"/>
            <a:gd name="adj2" fmla="val 50000"/>
          </a:avLst>
        </a:prstGeom>
        <a:solidFill>
          <a:srgbClr val="947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>
            <a:latin typeface="Arial Narrow"/>
            <a:cs typeface="Arial Narrow"/>
          </a:endParaRPr>
        </a:p>
      </dsp:txBody>
      <dsp:txXfrm rot="20520000">
        <a:off x="1618079" y="988968"/>
        <a:ext cx="86848" cy="148808"/>
      </dsp:txXfrm>
    </dsp:sp>
    <dsp:sp modelId="{44F5D6EC-161C-6442-ABEE-3758FF8FE1C6}">
      <dsp:nvSpPr>
        <dsp:cNvPr id="0" name=""/>
        <dsp:cNvSpPr/>
      </dsp:nvSpPr>
      <dsp:spPr>
        <a:xfrm>
          <a:off x="1724925" y="586939"/>
          <a:ext cx="688081" cy="688081"/>
        </a:xfrm>
        <a:prstGeom prst="ellipse">
          <a:avLst/>
        </a:prstGeom>
        <a:gradFill rotWithShape="0">
          <a:gsLst>
            <a:gs pos="0">
              <a:schemeClr val="accent2"/>
            </a:gs>
            <a:gs pos="100000">
              <a:schemeClr val="accent2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/>
              <a:cs typeface="Arial Narrow"/>
            </a:rPr>
            <a:t>Z_punkt</a:t>
          </a:r>
          <a:endParaRPr lang="en-US" sz="1100" b="1" kern="1200" dirty="0">
            <a:latin typeface="Arial Narrow"/>
            <a:cs typeface="Arial Narrow"/>
          </a:endParaRPr>
        </a:p>
      </dsp:txBody>
      <dsp:txXfrm>
        <a:off x="1724925" y="586939"/>
        <a:ext cx="688081" cy="688081"/>
      </dsp:txXfrm>
    </dsp:sp>
    <dsp:sp modelId="{5B27B237-678C-0F4C-82E5-53336BEE94CE}">
      <dsp:nvSpPr>
        <dsp:cNvPr id="0" name=""/>
        <dsp:cNvSpPr/>
      </dsp:nvSpPr>
      <dsp:spPr>
        <a:xfrm rot="3240000">
          <a:off x="1467021" y="1453873"/>
          <a:ext cx="86849" cy="148808"/>
        </a:xfrm>
        <a:prstGeom prst="rightArrow">
          <a:avLst>
            <a:gd name="adj1" fmla="val 60000"/>
            <a:gd name="adj2" fmla="val 50000"/>
          </a:avLst>
        </a:prstGeom>
        <a:solidFill>
          <a:srgbClr val="947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>
            <a:latin typeface="Arial Narrow"/>
            <a:cs typeface="Arial Narrow"/>
          </a:endParaRPr>
        </a:p>
      </dsp:txBody>
      <dsp:txXfrm rot="3240000">
        <a:off x="1467021" y="1453873"/>
        <a:ext cx="86849" cy="148808"/>
      </dsp:txXfrm>
    </dsp:sp>
    <dsp:sp modelId="{D98E1C3B-F734-054F-97AE-885D2EB34539}">
      <dsp:nvSpPr>
        <dsp:cNvPr id="0" name=""/>
        <dsp:cNvSpPr/>
      </dsp:nvSpPr>
      <dsp:spPr>
        <a:xfrm>
          <a:off x="1418231" y="1530846"/>
          <a:ext cx="688081" cy="688081"/>
        </a:xfrm>
        <a:prstGeom prst="ellipse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/>
              <a:cs typeface="Arial Narrow"/>
            </a:rPr>
            <a:t>TC AS</a:t>
          </a:r>
          <a:endParaRPr lang="en-US" sz="1100" b="1" kern="1200" dirty="0">
            <a:latin typeface="Arial Narrow"/>
            <a:cs typeface="Arial Narrow"/>
          </a:endParaRPr>
        </a:p>
      </dsp:txBody>
      <dsp:txXfrm>
        <a:off x="1418231" y="1530846"/>
        <a:ext cx="688081" cy="688081"/>
      </dsp:txXfrm>
    </dsp:sp>
    <dsp:sp modelId="{8026E6B2-D313-1C49-9FDD-0AE83031B342}">
      <dsp:nvSpPr>
        <dsp:cNvPr id="0" name=""/>
        <dsp:cNvSpPr/>
      </dsp:nvSpPr>
      <dsp:spPr>
        <a:xfrm rot="7560000">
          <a:off x="978191" y="1453873"/>
          <a:ext cx="86849" cy="148808"/>
        </a:xfrm>
        <a:prstGeom prst="rightArrow">
          <a:avLst>
            <a:gd name="adj1" fmla="val 60000"/>
            <a:gd name="adj2" fmla="val 50000"/>
          </a:avLst>
        </a:prstGeom>
        <a:solidFill>
          <a:srgbClr val="947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>
            <a:latin typeface="Arial Narrow"/>
            <a:cs typeface="Arial Narrow"/>
          </a:endParaRPr>
        </a:p>
      </dsp:txBody>
      <dsp:txXfrm rot="7560000">
        <a:off x="978191" y="1453873"/>
        <a:ext cx="86849" cy="148808"/>
      </dsp:txXfrm>
    </dsp:sp>
    <dsp:sp modelId="{3C3137D9-D708-E14B-88C1-14007472E381}">
      <dsp:nvSpPr>
        <dsp:cNvPr id="0" name=""/>
        <dsp:cNvSpPr/>
      </dsp:nvSpPr>
      <dsp:spPr>
        <a:xfrm>
          <a:off x="425748" y="1530846"/>
          <a:ext cx="688081" cy="688081"/>
        </a:xfrm>
        <a:prstGeom prst="ellipse">
          <a:avLst/>
        </a:prstGeom>
        <a:gradFill rotWithShape="0">
          <a:gsLst>
            <a:gs pos="0">
              <a:srgbClr val="58C780"/>
            </a:gs>
            <a:gs pos="100000">
              <a:srgbClr val="92F1B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/>
              <a:cs typeface="Arial Narrow"/>
            </a:rPr>
            <a:t>ICTAF</a:t>
          </a:r>
          <a:endParaRPr lang="en-US" sz="1100" b="1" kern="1200" dirty="0">
            <a:latin typeface="Arial Narrow"/>
            <a:cs typeface="Arial Narrow"/>
          </a:endParaRPr>
        </a:p>
      </dsp:txBody>
      <dsp:txXfrm>
        <a:off x="425748" y="1530846"/>
        <a:ext cx="688081" cy="688081"/>
      </dsp:txXfrm>
    </dsp:sp>
    <dsp:sp modelId="{C94E4A40-F55E-1A4E-A9E7-29C4153F842D}">
      <dsp:nvSpPr>
        <dsp:cNvPr id="0" name=""/>
        <dsp:cNvSpPr/>
      </dsp:nvSpPr>
      <dsp:spPr>
        <a:xfrm rot="11880000">
          <a:off x="827133" y="988968"/>
          <a:ext cx="86848" cy="1488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1880000">
        <a:off x="827133" y="988968"/>
        <a:ext cx="86848" cy="148808"/>
      </dsp:txXfrm>
    </dsp:sp>
    <dsp:sp modelId="{5B73D2F2-9BE7-4344-9133-DABF7E3136C1}">
      <dsp:nvSpPr>
        <dsp:cNvPr id="0" name=""/>
        <dsp:cNvSpPr/>
      </dsp:nvSpPr>
      <dsp:spPr>
        <a:xfrm>
          <a:off x="119054" y="586939"/>
          <a:ext cx="688081" cy="688081"/>
        </a:xfrm>
        <a:prstGeom prst="ellipse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Narrow"/>
              <a:cs typeface="Arial Narrow"/>
            </a:rPr>
            <a:t>RTCN</a:t>
          </a:r>
          <a:endParaRPr lang="en-US" sz="1100" b="1" kern="1200" dirty="0">
            <a:latin typeface="Arial Narrow"/>
            <a:cs typeface="Arial Narrow"/>
          </a:endParaRPr>
        </a:p>
      </dsp:txBody>
      <dsp:txXfrm>
        <a:off x="119054" y="586939"/>
        <a:ext cx="688081" cy="6880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57EEB-349C-E445-A7A6-5BED8EF60FC5}">
      <dsp:nvSpPr>
        <dsp:cNvPr id="0" name=""/>
        <dsp:cNvSpPr/>
      </dsp:nvSpPr>
      <dsp:spPr>
        <a:xfrm>
          <a:off x="410778" y="256194"/>
          <a:ext cx="1710505" cy="1710505"/>
        </a:xfrm>
        <a:prstGeom prst="blockArc">
          <a:avLst>
            <a:gd name="adj1" fmla="val 5400000"/>
            <a:gd name="adj2" fmla="val 16200000"/>
            <a:gd name="adj3" fmla="val 4641"/>
          </a:avLst>
        </a:prstGeom>
        <a:solidFill>
          <a:srgbClr val="947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8E7242-FA9B-5649-AF83-A4D420F95DC2}">
      <dsp:nvSpPr>
        <dsp:cNvPr id="0" name=""/>
        <dsp:cNvSpPr/>
      </dsp:nvSpPr>
      <dsp:spPr>
        <a:xfrm>
          <a:off x="410778" y="256194"/>
          <a:ext cx="1710505" cy="1710505"/>
        </a:xfrm>
        <a:prstGeom prst="blockArc">
          <a:avLst>
            <a:gd name="adj1" fmla="val 16200000"/>
            <a:gd name="adj2" fmla="val 5400000"/>
            <a:gd name="adj3" fmla="val 4641"/>
          </a:avLst>
        </a:prstGeom>
        <a:solidFill>
          <a:srgbClr val="947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D63E31-7C75-EE49-AC7F-4A7F051A876D}">
      <dsp:nvSpPr>
        <dsp:cNvPr id="0" name=""/>
        <dsp:cNvSpPr/>
      </dsp:nvSpPr>
      <dsp:spPr>
        <a:xfrm>
          <a:off x="586677" y="443816"/>
          <a:ext cx="1358706" cy="1334867"/>
        </a:xfrm>
        <a:prstGeom prst="ellipse">
          <a:avLst/>
        </a:prstGeom>
        <a:gradFill rotWithShape="0">
          <a:gsLst>
            <a:gs pos="0">
              <a:srgbClr val="9473BE"/>
            </a:gs>
            <a:gs pos="100000">
              <a:srgbClr val="C2A7E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/>
              <a:cs typeface="Arial Narrow"/>
            </a:rPr>
            <a:t>MIOIR</a:t>
          </a:r>
          <a:endParaRPr lang="en-US" sz="2700" kern="1200" dirty="0">
            <a:latin typeface="Arial Narrow"/>
            <a:cs typeface="Arial Narrow"/>
          </a:endParaRPr>
        </a:p>
      </dsp:txBody>
      <dsp:txXfrm>
        <a:off x="586677" y="443816"/>
        <a:ext cx="1358706" cy="1334867"/>
      </dsp:txXfrm>
    </dsp:sp>
    <dsp:sp modelId="{2CFA0708-911E-824F-8918-5EB9BD36F9D0}">
      <dsp:nvSpPr>
        <dsp:cNvPr id="0" name=""/>
        <dsp:cNvSpPr/>
      </dsp:nvSpPr>
      <dsp:spPr>
        <a:xfrm>
          <a:off x="637530" y="395"/>
          <a:ext cx="1257001" cy="551292"/>
        </a:xfrm>
        <a:prstGeom prst="ellipse">
          <a:avLst/>
        </a:prstGeom>
        <a:gradFill rotWithShape="0">
          <a:gsLst>
            <a:gs pos="0">
              <a:schemeClr val="accent6"/>
            </a:gs>
            <a:gs pos="100000">
              <a:srgbClr val="C2A7E6"/>
            </a:gs>
          </a:gsLst>
          <a:lin ang="16200000" scaled="0"/>
        </a:gradFill>
        <a:ln w="25400">
          <a:solidFill>
            <a:srgbClr val="9473B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 Narrow"/>
              <a:cs typeface="Arial Narrow"/>
            </a:rPr>
            <a:t>Cyber Fox</a:t>
          </a:r>
          <a:endParaRPr lang="en-US" sz="1700" kern="1200" dirty="0">
            <a:latin typeface="Arial Narrow"/>
            <a:cs typeface="Arial Narrow"/>
          </a:endParaRPr>
        </a:p>
      </dsp:txBody>
      <dsp:txXfrm>
        <a:off x="637530" y="395"/>
        <a:ext cx="1257001" cy="551292"/>
      </dsp:txXfrm>
    </dsp:sp>
    <dsp:sp modelId="{32B97425-1300-9340-A276-A075CD6F7DEE}">
      <dsp:nvSpPr>
        <dsp:cNvPr id="0" name=""/>
        <dsp:cNvSpPr/>
      </dsp:nvSpPr>
      <dsp:spPr>
        <a:xfrm>
          <a:off x="637530" y="1671207"/>
          <a:ext cx="1257001" cy="551292"/>
        </a:xfrm>
        <a:prstGeom prst="ellipse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100000">
              <a:srgbClr val="C2A7E6"/>
            </a:gs>
          </a:gsLst>
          <a:lin ang="16200000" scaled="0"/>
        </a:gradFill>
        <a:ln w="25400">
          <a:solidFill>
            <a:srgbClr val="9473B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rial Narrow"/>
              <a:cs typeface="Arial Narrow"/>
            </a:rPr>
            <a:t>Mindcom</a:t>
          </a:r>
          <a:endParaRPr lang="en-US" sz="1700" kern="1200" dirty="0">
            <a:latin typeface="Arial Narrow"/>
            <a:cs typeface="Arial Narrow"/>
          </a:endParaRPr>
        </a:p>
      </dsp:txBody>
      <dsp:txXfrm>
        <a:off x="637530" y="1671207"/>
        <a:ext cx="1257001" cy="551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196" y="812800"/>
            <a:ext cx="7161544" cy="54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A8D28A31-EFA1-1F46-A62E-9F3F31CBDBDD}" type="datetimeFigureOut">
              <a:rPr lang="en-US" smtClean="0"/>
              <a:pPr/>
              <a:t>11/4/11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3828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38280"/>
            <a:ext cx="2133600" cy="365125"/>
          </a:xfrm>
          <a:prstGeom prst="rect">
            <a:avLst/>
          </a:prstGeom>
        </p:spPr>
        <p:txBody>
          <a:bodyPr/>
          <a:lstStyle/>
          <a:p>
            <a:fld id="{7B9F56D8-AD72-0044-8B2D-B140EAD972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powerpoint template v28.jpg                                    00830A44Macintosh HD                   C3620C75: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7700" y="925634"/>
            <a:ext cx="7004040" cy="538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700" y="1600200"/>
            <a:ext cx="7004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0.png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chart" Target="../charts/chart5.xml"/><Relationship Id="rId4" Type="http://schemas.openxmlformats.org/officeDocument/2006/relationships/image" Target="../media/image35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8" Type="http://schemas.openxmlformats.org/officeDocument/2006/relationships/image" Target="../media/image34.png"/><Relationship Id="rId9" Type="http://schemas.openxmlformats.org/officeDocument/2006/relationships/image" Target="../media/image33.png"/><Relationship Id="rId10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15042"/>
          </a:xfrm>
        </p:spPr>
        <p:txBody>
          <a:bodyPr/>
          <a:lstStyle/>
          <a:p>
            <a:r>
              <a:rPr lang="en-GB" sz="4400" b="1" dirty="0" smtClean="0"/>
              <a:t>iKnow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>
                <a:solidFill>
                  <a:srgbClr val="000000"/>
                </a:solidFill>
              </a:rPr>
              <a:t>i</a:t>
            </a:r>
            <a:r>
              <a:rPr lang="en-GB" sz="4400" dirty="0" smtClean="0">
                <a:solidFill>
                  <a:srgbClr val="0081CD"/>
                </a:solidFill>
              </a:rPr>
              <a:t>nterconnecting </a:t>
            </a:r>
            <a:r>
              <a:rPr lang="en-GB" sz="4400" dirty="0" smtClean="0"/>
              <a:t>Know</a:t>
            </a:r>
            <a:r>
              <a:rPr lang="en-GB" sz="4400" dirty="0" smtClean="0">
                <a:solidFill>
                  <a:srgbClr val="0081CD"/>
                </a:solidFill>
              </a:rPr>
              <a:t>ledge</a:t>
            </a:r>
            <a:br>
              <a:rPr lang="en-GB" sz="4400" dirty="0" smtClean="0">
                <a:solidFill>
                  <a:srgbClr val="0081CD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(EFP Workshop 26.10.11 - Part </a:t>
            </a:r>
            <a:r>
              <a:rPr lang="en-GB" dirty="0" smtClean="0">
                <a:solidFill>
                  <a:srgbClr val="000000"/>
                </a:solidFill>
              </a:rPr>
              <a:t>1)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6528"/>
            <a:ext cx="6400800" cy="120650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81CD"/>
                </a:solidFill>
              </a:rPr>
              <a:t>Rafael Popper</a:t>
            </a:r>
          </a:p>
          <a:p>
            <a:r>
              <a:rPr lang="en-GB" sz="2000" dirty="0" smtClean="0">
                <a:solidFill>
                  <a:srgbClr val="0081CD"/>
                </a:solidFill>
              </a:rPr>
              <a:t>rafael.popper@manchester.ac.uk</a:t>
            </a:r>
          </a:p>
          <a:p>
            <a:r>
              <a:rPr lang="en-GB" sz="2000" dirty="0" smtClean="0"/>
              <a:t>iKnow Project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5421" y="1495978"/>
            <a:ext cx="2620310" cy="43211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iKnow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has positioned  </a:t>
            </a:r>
            <a:b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</a:b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Wild Cards &amp;</a:t>
            </a:r>
          </a:p>
          <a:p>
            <a:pPr algn="ctr"/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Weak Signals</a:t>
            </a:r>
            <a:b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</a:b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(WI-WE) studies as a core element in foresight and horizon scanning (FHS) activities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533900" y="-279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SMART-Foresight-Jigsaw_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58" y="1225050"/>
            <a:ext cx="5248635" cy="458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668139" y="1593702"/>
            <a:ext cx="2735263" cy="1800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Horizon Scanning</a:t>
            </a: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Strategy 1</a:t>
            </a:r>
          </a:p>
          <a:p>
            <a:pPr algn="ctr"/>
            <a:r>
              <a:rPr lang="en-GB" sz="4400" b="1" dirty="0">
                <a:solidFill>
                  <a:srgbClr val="2057A1"/>
                </a:solidFill>
                <a:latin typeface="Arial Narrow"/>
                <a:cs typeface="Arial Narrow"/>
              </a:rPr>
              <a:t>IL</a:t>
            </a:r>
            <a:r>
              <a:rPr lang="en-GB" sz="4400" b="1" dirty="0">
                <a:solidFill>
                  <a:schemeClr val="accent4"/>
                </a:solidFill>
                <a:latin typeface="Arial Narrow"/>
                <a:cs typeface="Arial Narrow"/>
              </a:rPr>
              <a:t>TD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476427" y="1593702"/>
            <a:ext cx="2735262" cy="1800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Horizon Scanning</a:t>
            </a: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Strategy 2</a:t>
            </a:r>
          </a:p>
          <a:p>
            <a:pPr algn="ctr"/>
            <a:r>
              <a:rPr lang="en-GB" sz="4400" b="1" dirty="0">
                <a:solidFill>
                  <a:schemeClr val="accent5"/>
                </a:solidFill>
                <a:latin typeface="Arial Narrow"/>
                <a:cs typeface="Arial Narrow"/>
              </a:rPr>
              <a:t>OL</a:t>
            </a:r>
            <a:r>
              <a:rPr lang="en-GB" sz="4400" b="1" dirty="0">
                <a:solidFill>
                  <a:srgbClr val="8064A2"/>
                </a:solidFill>
                <a:latin typeface="Arial Narrow"/>
                <a:cs typeface="Arial Narrow"/>
              </a:rPr>
              <a:t>TD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476427" y="3465365"/>
            <a:ext cx="2735262" cy="1800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Horizon Scanning</a:t>
            </a: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Strategy 4</a:t>
            </a:r>
          </a:p>
          <a:p>
            <a:pPr algn="ctr"/>
            <a:r>
              <a:rPr lang="en-GB" sz="4400" b="1" dirty="0">
                <a:solidFill>
                  <a:srgbClr val="4BACC6"/>
                </a:solidFill>
                <a:latin typeface="Arial Narrow"/>
                <a:cs typeface="Arial Narrow"/>
              </a:rPr>
              <a:t>OL</a:t>
            </a:r>
            <a:r>
              <a:rPr lang="en-GB" sz="4400" b="1" dirty="0">
                <a:solidFill>
                  <a:srgbClr val="C0504D"/>
                </a:solidFill>
                <a:latin typeface="Arial Narrow"/>
                <a:cs typeface="Arial Narrow"/>
              </a:rPr>
              <a:t>BU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668139" y="3465365"/>
            <a:ext cx="2735263" cy="1800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Horizon Scanning</a:t>
            </a: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Strategy 3</a:t>
            </a:r>
          </a:p>
          <a:p>
            <a:pPr algn="ctr"/>
            <a:r>
              <a:rPr lang="en-GB" sz="4400" b="1" dirty="0">
                <a:solidFill>
                  <a:srgbClr val="2057A1"/>
                </a:solidFill>
                <a:latin typeface="Arial Narrow"/>
                <a:cs typeface="Arial Narrow"/>
              </a:rPr>
              <a:t>IL</a:t>
            </a:r>
            <a:r>
              <a:rPr lang="en-GB" sz="4400" b="1" dirty="0">
                <a:solidFill>
                  <a:schemeClr val="accent2"/>
                </a:solidFill>
                <a:latin typeface="Arial Narrow"/>
                <a:cs typeface="Arial Narrow"/>
              </a:rPr>
              <a:t>BU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082053" y="3073946"/>
            <a:ext cx="714374" cy="685516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tx2"/>
                </a:gs>
                <a:gs pos="100000">
                  <a:schemeClr val="accent5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lded Corner 8"/>
          <p:cNvSpPr/>
          <p:nvPr/>
        </p:nvSpPr>
        <p:spPr>
          <a:xfrm>
            <a:off x="489319" y="1553165"/>
            <a:ext cx="1592604" cy="4166537"/>
          </a:xfrm>
          <a:prstGeom prst="foldedCorner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dirty="0" smtClean="0">
                <a:latin typeface="Arial Narrow"/>
                <a:cs typeface="Arial Narrow"/>
              </a:rPr>
              <a:t>iKnow developed </a:t>
            </a:r>
            <a:br>
              <a:rPr lang="en-GB" sz="2400" dirty="0" smtClean="0">
                <a:latin typeface="Arial Narrow"/>
                <a:cs typeface="Arial Narrow"/>
              </a:rPr>
            </a:br>
            <a:r>
              <a:rPr lang="en-GB" sz="11500" dirty="0" smtClean="0">
                <a:latin typeface="Arial Narrow"/>
                <a:cs typeface="Arial Narrow"/>
              </a:rPr>
              <a:t>4</a:t>
            </a:r>
            <a:r>
              <a:rPr lang="en-GB" sz="2400" dirty="0" smtClean="0">
                <a:latin typeface="Arial Narrow"/>
                <a:cs typeface="Arial Narrow"/>
              </a:rPr>
              <a:t/>
            </a:r>
            <a:br>
              <a:rPr lang="en-GB" sz="2400" dirty="0" smtClean="0">
                <a:latin typeface="Arial Narrow"/>
                <a:cs typeface="Arial Narrow"/>
              </a:rPr>
            </a:br>
            <a:r>
              <a:rPr lang="en-GB" sz="2400" dirty="0" smtClean="0">
                <a:solidFill>
                  <a:srgbClr val="FFFF99"/>
                </a:solidFill>
                <a:latin typeface="Arial Narrow"/>
                <a:cs typeface="Arial Narrow"/>
              </a:rPr>
              <a:t>WI</a:t>
            </a:r>
            <a:r>
              <a:rPr lang="en-GB" sz="2400" dirty="0" smtClean="0">
                <a:solidFill>
                  <a:srgbClr val="CCFFCC"/>
                </a:solidFill>
                <a:latin typeface="Arial Narrow"/>
                <a:cs typeface="Arial Narrow"/>
              </a:rPr>
              <a:t>WE </a:t>
            </a:r>
            <a:endParaRPr lang="en-GB" sz="2400" dirty="0" smtClean="0">
              <a:latin typeface="Arial Narrow"/>
              <a:cs typeface="Arial Narrow"/>
            </a:endParaRPr>
          </a:p>
          <a:p>
            <a:pPr algn="ctr"/>
            <a:r>
              <a:rPr lang="en-GB" sz="2400" dirty="0" smtClean="0">
                <a:latin typeface="Arial Narrow"/>
                <a:cs typeface="Arial Narrow"/>
              </a:rPr>
              <a:t>scanning strategies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668138" y="1095974"/>
            <a:ext cx="5543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>
                <a:solidFill>
                  <a:schemeClr val="accent4"/>
                </a:solidFill>
                <a:latin typeface="Arial Narrow"/>
                <a:cs typeface="Arial Narrow"/>
              </a:rPr>
              <a:t>Top-Down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 rot="16200000">
            <a:off x="521289" y="3244980"/>
            <a:ext cx="3671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>
                <a:solidFill>
                  <a:srgbClr val="2057A1"/>
                </a:solidFill>
                <a:latin typeface="Arial Narrow"/>
                <a:cs typeface="Arial Narrow"/>
              </a:rPr>
              <a:t>Inward-Looking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 rot="5400000">
            <a:off x="6688126" y="3243375"/>
            <a:ext cx="36689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Arial Narrow"/>
                <a:cs typeface="Arial Narrow"/>
              </a:rPr>
              <a:t>Outward-Looking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668139" y="5364171"/>
            <a:ext cx="5543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Bottom-Up</a:t>
            </a:r>
            <a:endParaRPr lang="en-GB" sz="2400" b="1" dirty="0">
              <a:solidFill>
                <a:srgbClr val="C0504D"/>
              </a:solidFill>
              <a:latin typeface="Arial Narrow"/>
              <a:cs typeface="Arial Narrow"/>
            </a:endParaRPr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2053" y="3072600"/>
            <a:ext cx="714374" cy="68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>
            <a:endCxn id="47" idx="0"/>
          </p:cNvCxnSpPr>
          <p:nvPr/>
        </p:nvCxnSpPr>
        <p:spPr>
          <a:xfrm rot="5400000">
            <a:off x="4701585" y="2331229"/>
            <a:ext cx="1480373" cy="5061"/>
          </a:xfrm>
          <a:prstGeom prst="straightConnector1">
            <a:avLst/>
          </a:prstGeom>
          <a:ln w="127000"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47" idx="2"/>
          </p:cNvCxnSpPr>
          <p:nvPr/>
        </p:nvCxnSpPr>
        <p:spPr>
          <a:xfrm rot="5400000" flipH="1" flipV="1">
            <a:off x="4686258" y="4509530"/>
            <a:ext cx="1503049" cy="2915"/>
          </a:xfrm>
          <a:prstGeom prst="straightConnector1">
            <a:avLst/>
          </a:prstGeom>
          <a:ln w="1270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68139" y="3434031"/>
            <a:ext cx="2413913" cy="3962"/>
          </a:xfrm>
          <a:prstGeom prst="straightConnector1">
            <a:avLst/>
          </a:prstGeom>
          <a:ln w="1270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09795" y="3425261"/>
            <a:ext cx="2415262" cy="1588"/>
          </a:xfrm>
          <a:prstGeom prst="straightConnector1">
            <a:avLst/>
          </a:prstGeom>
          <a:ln w="127000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82433" y="5590135"/>
            <a:ext cx="1222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Popper (2011)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7129" y="1029957"/>
            <a:ext cx="5402607" cy="4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82433" y="5590135"/>
            <a:ext cx="1222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Popper (2011)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owerpoint template v23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90623" y="1584374"/>
            <a:ext cx="2494800" cy="4344737"/>
          </a:xfrm>
        </p:spPr>
        <p:txBody>
          <a:bodyPr tIns="0" rIns="0">
            <a:noAutofit/>
          </a:bodyPr>
          <a:lstStyle/>
          <a:p>
            <a:pPr>
              <a:spcBef>
                <a:spcPts val="100"/>
              </a:spcBef>
              <a:buNone/>
            </a:pPr>
            <a:r>
              <a:rPr lang="en-US" sz="1200" b="1" dirty="0" smtClean="0"/>
              <a:t>Nomination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source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theme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sub-theme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references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short name / headline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abstract</a:t>
            </a:r>
          </a:p>
          <a:p>
            <a:pPr>
              <a:spcBef>
                <a:spcPts val="100"/>
              </a:spcBef>
              <a:buNone/>
            </a:pPr>
            <a:r>
              <a:rPr lang="en-US" sz="1200" b="1" dirty="0" smtClean="0"/>
              <a:t>Description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/>
              <a:t>manifestation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/>
              <a:t>potential implications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importance</a:t>
            </a:r>
          </a:p>
          <a:p>
            <a:pPr>
              <a:spcBef>
                <a:spcPts val="100"/>
              </a:spcBef>
              <a:buNone/>
            </a:pPr>
            <a:r>
              <a:rPr lang="en-US" sz="1200" b="1" dirty="0" smtClean="0"/>
              <a:t>Analysis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/>
              <a:t>filters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main drivers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risks &amp; opportunities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stakeholders’ actions</a:t>
            </a:r>
          </a:p>
          <a:p>
            <a:pPr>
              <a:spcBef>
                <a:spcPts val="100"/>
              </a:spcBef>
              <a:buNone/>
            </a:pPr>
            <a:r>
              <a:rPr lang="en-US" sz="1200" b="1" dirty="0" smtClean="0"/>
              <a:t>Interconnection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Grand Challenges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thematic relevance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ERA relevance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relevant research-friendly strategies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RTD &amp; STI policy relevance</a:t>
            </a:r>
            <a:endParaRPr lang="en-GB" sz="1200" dirty="0">
              <a:solidFill>
                <a:srgbClr val="2C8CE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523134" y="1606416"/>
            <a:ext cx="2500654" cy="4344737"/>
          </a:xfrm>
        </p:spPr>
        <p:txBody>
          <a:bodyPr tIns="0" rIns="0">
            <a:noAutofit/>
          </a:bodyPr>
          <a:lstStyle/>
          <a:p>
            <a:pPr>
              <a:spcBef>
                <a:spcPts val="100"/>
              </a:spcBef>
              <a:buNone/>
            </a:pPr>
            <a:r>
              <a:rPr lang="en-US" sz="1200" b="1" dirty="0" smtClean="0"/>
              <a:t>Nomination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source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theme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sub-theme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references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short name / headline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Abstract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/>
              <a:t>likelihood</a:t>
            </a:r>
          </a:p>
          <a:p>
            <a:pPr>
              <a:spcBef>
                <a:spcPts val="100"/>
              </a:spcBef>
              <a:buNone/>
            </a:pPr>
            <a:r>
              <a:rPr lang="en-US" sz="1200" b="1" dirty="0" smtClean="0"/>
              <a:t>Description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</a:rPr>
              <a:t>typology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importance</a:t>
            </a:r>
          </a:p>
          <a:p>
            <a:pPr>
              <a:spcBef>
                <a:spcPts val="100"/>
              </a:spcBef>
              <a:buNone/>
            </a:pPr>
            <a:r>
              <a:rPr lang="en-US" sz="1200" b="1" dirty="0" smtClean="0"/>
              <a:t>Analysis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/>
              <a:t>early indicators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main drivers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risks &amp; opportunities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stakeholders’ actions</a:t>
            </a:r>
          </a:p>
          <a:p>
            <a:pPr>
              <a:spcBef>
                <a:spcPts val="100"/>
              </a:spcBef>
              <a:buNone/>
            </a:pPr>
            <a:r>
              <a:rPr lang="en-US" sz="1200" b="1" dirty="0" smtClean="0"/>
              <a:t>Interconnection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Grand Challenges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thematic relevance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ERA relevance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relevant research-friendly strategies</a:t>
            </a: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en-US" sz="1200" dirty="0" smtClean="0">
                <a:solidFill>
                  <a:srgbClr val="2C8CE0"/>
                </a:solidFill>
              </a:rPr>
              <a:t>RTD &amp; STI policy relevance</a:t>
            </a:r>
            <a:endParaRPr lang="en-GB" sz="1200" dirty="0">
              <a:solidFill>
                <a:srgbClr val="2C8CE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90624" y="1156586"/>
            <a:ext cx="3494054" cy="2988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 Narrow"/>
                <a:cs typeface="Arial Narrow"/>
              </a:rPr>
              <a:t>Mapping Weak Signals</a:t>
            </a:r>
            <a:endParaRPr lang="en-GB" sz="16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3134" y="1159586"/>
            <a:ext cx="3494054" cy="29880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 Narrow"/>
                <a:cs typeface="Arial Narrow"/>
              </a:rPr>
              <a:t>Mapping Wild Cards</a:t>
            </a:r>
            <a:endParaRPr lang="en-GB" sz="16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pic>
        <p:nvPicPr>
          <p:cNvPr id="23" name="Picture 22" descr="weak_signal_fiche_privatisation_of_war_(small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410" y="1584375"/>
            <a:ext cx="909267" cy="4371474"/>
          </a:xfrm>
          <a:prstGeom prst="rect">
            <a:avLst/>
          </a:prstGeom>
        </p:spPr>
      </p:pic>
      <p:pic>
        <p:nvPicPr>
          <p:cNvPr id="24" name="Picture 23" descr="wild_card_fiche_wikiforesight_overtakes_religion_(small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804" y="1584374"/>
            <a:ext cx="1075383" cy="4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10285" y="1077415"/>
            <a:ext cx="2655698" cy="316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Wild Cards Delphi</a:t>
            </a:r>
            <a:endParaRPr lang="en-GB" sz="1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1377" y="1077415"/>
            <a:ext cx="2655698" cy="3168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Weak Signals Delphi</a:t>
            </a:r>
            <a:endParaRPr lang="en-GB" sz="1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389467" y="1394215"/>
            <a:ext cx="2860844" cy="4520061"/>
          </a:xfrm>
          <a:prstGeom prst="foldedCorner">
            <a:avLst/>
          </a:prstGeom>
          <a:solidFill>
            <a:srgbClr val="AB0381"/>
          </a:soli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120 selected </a:t>
            </a:r>
            <a:r>
              <a:rPr lang="en-GB" sz="2400" dirty="0" smtClean="0">
                <a:solidFill>
                  <a:srgbClr val="FFFF99"/>
                </a:solidFill>
                <a:latin typeface="Arial Narrow"/>
                <a:cs typeface="Arial Narrow"/>
              </a:rPr>
              <a:t>WI</a:t>
            </a:r>
            <a:r>
              <a:rPr lang="en-GB" sz="2400" dirty="0" smtClean="0">
                <a:solidFill>
                  <a:srgbClr val="CCFFCC"/>
                </a:solidFill>
                <a:latin typeface="Arial Narrow"/>
                <a:cs typeface="Arial Narrow"/>
              </a:rPr>
              <a:t>WE</a:t>
            </a:r>
          </a:p>
          <a:p>
            <a:pPr algn="ctr"/>
            <a:endParaRPr lang="en-GB" sz="2400" dirty="0" smtClean="0">
              <a:latin typeface="Arial Narrow"/>
              <a:cs typeface="Arial Narrow"/>
            </a:endParaRPr>
          </a:p>
          <a:p>
            <a:pPr algn="ctr"/>
            <a:r>
              <a:rPr lang="en-GB" sz="2400" dirty="0" smtClean="0">
                <a:latin typeface="Arial Narrow"/>
                <a:cs typeface="Arial Narrow"/>
              </a:rPr>
              <a:t> </a:t>
            </a:r>
            <a:r>
              <a:rPr lang="en-GB" sz="2400" dirty="0" smtClean="0">
                <a:solidFill>
                  <a:srgbClr val="FFFFFF"/>
                </a:solidFill>
                <a:latin typeface="Arial Narrow"/>
                <a:cs typeface="Arial Narrow"/>
              </a:rPr>
              <a:t>assessed by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700+ participants</a:t>
            </a:r>
          </a:p>
        </p:txBody>
      </p:sp>
      <p:pic>
        <p:nvPicPr>
          <p:cNvPr id="16" name="Picture 15" descr="iKnow_Delphi_Wild_Cards_screen_s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183" y="1394215"/>
            <a:ext cx="2656800" cy="4581925"/>
          </a:xfrm>
          <a:prstGeom prst="rect">
            <a:avLst/>
          </a:prstGeom>
        </p:spPr>
      </p:pic>
      <p:pic>
        <p:nvPicPr>
          <p:cNvPr id="11" name="Picture 10" descr="iKnow_Delphi_Weak_Signals_screen_sh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377" y="1387349"/>
            <a:ext cx="2656800" cy="4526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207089" y="1009683"/>
            <a:ext cx="2655698" cy="316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Wild Cards Delphi</a:t>
            </a:r>
            <a:endParaRPr lang="en-GB" sz="1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pic>
        <p:nvPicPr>
          <p:cNvPr id="16" name="Picture 15" descr="iKnow_Delphi_Wild_Cards_screen_s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987" y="1326483"/>
            <a:ext cx="2656800" cy="4581925"/>
          </a:xfrm>
          <a:prstGeom prst="rect">
            <a:avLst/>
          </a:prstGeom>
        </p:spPr>
      </p:pic>
      <p:sp>
        <p:nvSpPr>
          <p:cNvPr id="17" name="Right Brace 16"/>
          <p:cNvSpPr/>
          <p:nvPr/>
        </p:nvSpPr>
        <p:spPr>
          <a:xfrm>
            <a:off x="5862787" y="1339183"/>
            <a:ext cx="182420" cy="345692"/>
          </a:xfrm>
          <a:prstGeom prst="rightBrace">
            <a:avLst/>
          </a:prstGeom>
          <a:ln>
            <a:solidFill>
              <a:srgbClr val="AB03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e 17"/>
          <p:cNvSpPr/>
          <p:nvPr/>
        </p:nvSpPr>
        <p:spPr>
          <a:xfrm>
            <a:off x="5862787" y="1786475"/>
            <a:ext cx="182420" cy="520700"/>
          </a:xfrm>
          <a:prstGeom prst="rightBrace">
            <a:avLst/>
          </a:prstGeom>
          <a:ln>
            <a:solidFill>
              <a:srgbClr val="AB03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73887" y="1735675"/>
            <a:ext cx="347520" cy="1588"/>
          </a:xfrm>
          <a:prstGeom prst="straightConnector1">
            <a:avLst/>
          </a:prstGeom>
          <a:ln>
            <a:solidFill>
              <a:srgbClr val="AB038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07007" y="1672175"/>
            <a:ext cx="558000" cy="108000"/>
          </a:xfrm>
          <a:prstGeom prst="rect">
            <a:avLst/>
          </a:prstGeom>
          <a:noFill/>
          <a:ln w="25400">
            <a:solidFill>
              <a:srgbClr val="AB03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Brace 30"/>
          <p:cNvSpPr/>
          <p:nvPr/>
        </p:nvSpPr>
        <p:spPr>
          <a:xfrm>
            <a:off x="5862787" y="5544775"/>
            <a:ext cx="182420" cy="126000"/>
          </a:xfrm>
          <a:prstGeom prst="rightBrace">
            <a:avLst/>
          </a:prstGeom>
          <a:ln>
            <a:solidFill>
              <a:srgbClr val="AB03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151067" y="1428083"/>
            <a:ext cx="20835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latin typeface="Arial Narrow"/>
                <a:cs typeface="Arial Narrow"/>
              </a:rPr>
              <a:t>Wild Cards headline </a:t>
            </a:r>
            <a:r>
              <a:rPr lang="en-GB" sz="1200" dirty="0" smtClean="0">
                <a:solidFill>
                  <a:srgbClr val="AB0381"/>
                </a:solidFill>
                <a:latin typeface="Arial Narrow"/>
                <a:cs typeface="Arial Narrow"/>
              </a:rPr>
              <a:t>navigation panel</a:t>
            </a:r>
            <a:endParaRPr lang="en-GB" sz="1200" dirty="0">
              <a:solidFill>
                <a:srgbClr val="AB0381"/>
              </a:solidFill>
              <a:latin typeface="Arial Narrow"/>
              <a:cs typeface="Arial Narrow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51067" y="5509478"/>
            <a:ext cx="20835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latin typeface="Arial Narrow"/>
                <a:cs typeface="Arial Narrow"/>
              </a:rPr>
              <a:t>Wild Cards headline </a:t>
            </a:r>
            <a:r>
              <a:rPr lang="en-GB" sz="1200" dirty="0" smtClean="0">
                <a:solidFill>
                  <a:srgbClr val="AB0381"/>
                </a:solidFill>
                <a:latin typeface="Arial Narrow"/>
                <a:cs typeface="Arial Narrow"/>
              </a:rPr>
              <a:t>navigation panel</a:t>
            </a:r>
            <a:endParaRPr lang="en-GB" sz="1200" dirty="0">
              <a:solidFill>
                <a:srgbClr val="AB0381"/>
              </a:solidFill>
              <a:latin typeface="Arial Narrow"/>
              <a:cs typeface="Arial Narrow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1067" y="1634075"/>
            <a:ext cx="13978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>
                <a:solidFill>
                  <a:srgbClr val="AB0381"/>
                </a:solidFill>
                <a:latin typeface="Arial Narrow"/>
                <a:cs typeface="Arial Narrow"/>
              </a:rPr>
              <a:t>Comments </a:t>
            </a:r>
            <a:r>
              <a:rPr lang="en-GB" sz="1200" dirty="0" smtClean="0">
                <a:latin typeface="Arial Narrow"/>
                <a:cs typeface="Arial Narrow"/>
              </a:rPr>
              <a:t>&amp; full preview</a:t>
            </a:r>
            <a:endParaRPr lang="en-GB" sz="1200" dirty="0">
              <a:latin typeface="Arial Narrow"/>
              <a:cs typeface="Arial Narro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51067" y="1958441"/>
            <a:ext cx="134659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Description </a:t>
            </a:r>
            <a:r>
              <a:rPr lang="en-GB" sz="1200" dirty="0" smtClean="0">
                <a:latin typeface="Arial Narrow"/>
                <a:cs typeface="Arial Narrow"/>
              </a:rPr>
              <a:t>&amp;</a:t>
            </a:r>
            <a:r>
              <a:rPr lang="en-GB" sz="1200" dirty="0" smtClean="0">
                <a:solidFill>
                  <a:srgbClr val="AB0381"/>
                </a:solidFill>
                <a:latin typeface="Arial Narrow"/>
                <a:cs typeface="Arial Narrow"/>
              </a:rPr>
              <a:t> Originality</a:t>
            </a:r>
            <a:endParaRPr lang="en-GB" sz="1200" dirty="0">
              <a:solidFill>
                <a:srgbClr val="AB0381"/>
              </a:solidFill>
              <a:latin typeface="Arial Narrow"/>
              <a:cs typeface="Arial Narrow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862787" y="2370675"/>
            <a:ext cx="2757105" cy="216000"/>
            <a:chOff x="6218380" y="2794000"/>
            <a:chExt cx="2757105" cy="216000"/>
          </a:xfrm>
        </p:grpSpPr>
        <p:sp>
          <p:nvSpPr>
            <p:cNvPr id="19" name="Right Brace 18"/>
            <p:cNvSpPr/>
            <p:nvPr/>
          </p:nvSpPr>
          <p:spPr>
            <a:xfrm>
              <a:off x="6218380" y="2794000"/>
              <a:ext cx="182420" cy="216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06660" y="2806700"/>
              <a:ext cx="246882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Short- &amp; Long-term</a:t>
              </a:r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 priority for policymaking</a:t>
              </a:r>
              <a:endParaRPr lang="en-GB" sz="12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62787" y="2631075"/>
            <a:ext cx="2918808" cy="216000"/>
            <a:chOff x="6218380" y="3054400"/>
            <a:chExt cx="2918808" cy="216000"/>
          </a:xfrm>
        </p:grpSpPr>
        <p:sp>
          <p:nvSpPr>
            <p:cNvPr id="20" name="Right Brace 19"/>
            <p:cNvSpPr/>
            <p:nvPr/>
          </p:nvSpPr>
          <p:spPr>
            <a:xfrm>
              <a:off x="6218380" y="3054400"/>
              <a:ext cx="182420" cy="216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06660" y="3054400"/>
              <a:ext cx="263052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Importance for STI policy </a:t>
              </a:r>
              <a:r>
                <a:rPr lang="en-GB" sz="12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in Your Country &amp; EU </a:t>
              </a:r>
              <a:endParaRPr lang="en-GB" sz="12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58167" y="2897875"/>
            <a:ext cx="2888069" cy="1292662"/>
            <a:chOff x="6213760" y="3321200"/>
            <a:chExt cx="2888069" cy="1292662"/>
          </a:xfrm>
        </p:grpSpPr>
        <p:sp>
          <p:nvSpPr>
            <p:cNvPr id="43" name="Right Brace 42"/>
            <p:cNvSpPr/>
            <p:nvPr/>
          </p:nvSpPr>
          <p:spPr>
            <a:xfrm flipH="1">
              <a:off x="7315200" y="3346600"/>
              <a:ext cx="220978" cy="1235200"/>
            </a:xfrm>
            <a:prstGeom prst="rightBrace">
              <a:avLst>
                <a:gd name="adj1" fmla="val 8333"/>
                <a:gd name="adj2" fmla="val 38690"/>
              </a:avLst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213760" y="3321200"/>
              <a:ext cx="2888069" cy="1292662"/>
              <a:chOff x="6213760" y="3321200"/>
              <a:chExt cx="2888069" cy="1292662"/>
            </a:xfrm>
          </p:grpSpPr>
          <p:sp>
            <p:nvSpPr>
              <p:cNvPr id="21" name="Right Brace 20"/>
              <p:cNvSpPr/>
              <p:nvPr/>
            </p:nvSpPr>
            <p:spPr>
              <a:xfrm>
                <a:off x="6213760" y="3321200"/>
                <a:ext cx="182420" cy="860400"/>
              </a:xfrm>
              <a:prstGeom prst="rightBrace">
                <a:avLst/>
              </a:prstGeom>
              <a:ln>
                <a:solidFill>
                  <a:srgbClr val="AB038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06660" y="3447534"/>
                <a:ext cx="77044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Potential </a:t>
                </a:r>
              </a:p>
              <a:p>
                <a:r>
                  <a:rPr lang="en-GB" sz="120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impacts on</a:t>
                </a:r>
              </a:p>
              <a:p>
                <a:r>
                  <a:rPr lang="en-GB" sz="1000" dirty="0" smtClean="0">
                    <a:latin typeface="Arial Narrow"/>
                    <a:cs typeface="Arial Narrow"/>
                  </a:rPr>
                  <a:t>(in Your Country </a:t>
                </a:r>
              </a:p>
              <a:p>
                <a:r>
                  <a:rPr lang="en-GB" sz="1000" dirty="0" smtClean="0">
                    <a:latin typeface="Arial Narrow"/>
                    <a:cs typeface="Arial Narrow"/>
                  </a:rPr>
                  <a:t>&amp; the EU) </a:t>
                </a:r>
                <a:endParaRPr lang="en-GB" sz="1000" dirty="0">
                  <a:latin typeface="Arial Narrow"/>
                  <a:cs typeface="Arial Narrow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582629" y="3321200"/>
                <a:ext cx="1519200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1- Physical infrastructure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2 - Virtual infrastructure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3 - Social welfare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4 - Economy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5 - Security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6 - Policy &amp; governance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7 - Environment &amp; ecosystems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8 - STI systems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5862787" y="3773709"/>
            <a:ext cx="1061252" cy="184666"/>
            <a:chOff x="6218380" y="4197034"/>
            <a:chExt cx="1061252" cy="184666"/>
          </a:xfrm>
        </p:grpSpPr>
        <p:sp>
          <p:nvSpPr>
            <p:cNvPr id="25" name="Right Brace 24"/>
            <p:cNvSpPr/>
            <p:nvPr/>
          </p:nvSpPr>
          <p:spPr>
            <a:xfrm>
              <a:off x="6218380" y="4219700"/>
              <a:ext cx="182420" cy="162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93960" y="4197034"/>
              <a:ext cx="785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Preparedness</a:t>
              </a:r>
              <a:endParaRPr lang="en-GB" sz="12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862787" y="3989609"/>
            <a:ext cx="1110319" cy="184666"/>
            <a:chOff x="6218380" y="4412934"/>
            <a:chExt cx="1110319" cy="184666"/>
          </a:xfrm>
        </p:grpSpPr>
        <p:sp>
          <p:nvSpPr>
            <p:cNvPr id="26" name="Right Brace 25"/>
            <p:cNvSpPr/>
            <p:nvPr/>
          </p:nvSpPr>
          <p:spPr>
            <a:xfrm>
              <a:off x="6218380" y="4432500"/>
              <a:ext cx="182420" cy="162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93960" y="4412934"/>
              <a:ext cx="83473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ERA relevance</a:t>
              </a:r>
              <a:endParaRPr lang="en-GB" sz="12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862787" y="4221975"/>
            <a:ext cx="1024810" cy="882000"/>
            <a:chOff x="6218380" y="4645300"/>
            <a:chExt cx="1024810" cy="882000"/>
          </a:xfrm>
        </p:grpSpPr>
        <p:sp>
          <p:nvSpPr>
            <p:cNvPr id="27" name="Right Brace 26"/>
            <p:cNvSpPr/>
            <p:nvPr/>
          </p:nvSpPr>
          <p:spPr>
            <a:xfrm>
              <a:off x="6218380" y="4645300"/>
              <a:ext cx="182420" cy="882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06660" y="4984234"/>
              <a:ext cx="73653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Policy advice</a:t>
              </a:r>
              <a:endParaRPr lang="en-GB" sz="12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62787" y="5114746"/>
            <a:ext cx="2511770" cy="188729"/>
            <a:chOff x="6218380" y="5538071"/>
            <a:chExt cx="2511770" cy="188729"/>
          </a:xfrm>
        </p:grpSpPr>
        <p:sp>
          <p:nvSpPr>
            <p:cNvPr id="29" name="Right Brace 28"/>
            <p:cNvSpPr/>
            <p:nvPr/>
          </p:nvSpPr>
          <p:spPr>
            <a:xfrm>
              <a:off x="6218380" y="5564800"/>
              <a:ext cx="182420" cy="162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06660" y="5538071"/>
              <a:ext cx="222349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Current signals </a:t>
              </a:r>
              <a:r>
                <a:rPr lang="en-GB" sz="1200" dirty="0" smtClean="0">
                  <a:latin typeface="Arial Narrow"/>
                  <a:cs typeface="Arial Narrow"/>
                </a:rPr>
                <a:t>indicating WI plausibility</a:t>
              </a:r>
              <a:endParaRPr lang="en-GB" sz="1200" dirty="0">
                <a:latin typeface="Arial Narrow"/>
                <a:cs typeface="Arial Narrow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858167" y="5324812"/>
            <a:ext cx="2460410" cy="184666"/>
            <a:chOff x="6213760" y="5748137"/>
            <a:chExt cx="2460410" cy="184666"/>
          </a:xfrm>
        </p:grpSpPr>
        <p:sp>
          <p:nvSpPr>
            <p:cNvPr id="30" name="Right Brace 29"/>
            <p:cNvSpPr/>
            <p:nvPr/>
          </p:nvSpPr>
          <p:spPr>
            <a:xfrm>
              <a:off x="6213760" y="5760100"/>
              <a:ext cx="182420" cy="162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06660" y="5748137"/>
              <a:ext cx="2167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Future signals </a:t>
              </a:r>
              <a:r>
                <a:rPr lang="en-GB" sz="1200" dirty="0" smtClean="0">
                  <a:latin typeface="Arial Narrow"/>
                  <a:cs typeface="Arial Narrow"/>
                </a:rPr>
                <a:t>indicating WI plausibility</a:t>
              </a:r>
              <a:endParaRPr lang="en-GB" sz="1200" dirty="0">
                <a:latin typeface="Arial Narrow"/>
                <a:cs typeface="Arial Narrow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873507" y="5681444"/>
            <a:ext cx="3961089" cy="184666"/>
            <a:chOff x="4229100" y="6104769"/>
            <a:chExt cx="3961089" cy="184666"/>
          </a:xfrm>
        </p:grpSpPr>
        <p:cxnSp>
          <p:nvCxnSpPr>
            <p:cNvPr id="32" name="Straight Arrow Connector 31"/>
            <p:cNvCxnSpPr>
              <a:stCxn id="33" idx="3"/>
            </p:cNvCxnSpPr>
            <p:nvPr/>
          </p:nvCxnSpPr>
          <p:spPr>
            <a:xfrm>
              <a:off x="5525100" y="6190469"/>
              <a:ext cx="936000" cy="1588"/>
            </a:xfrm>
            <a:prstGeom prst="straightConnector1">
              <a:avLst/>
            </a:prstGeom>
            <a:ln>
              <a:solidFill>
                <a:srgbClr val="AB038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229100" y="6136469"/>
              <a:ext cx="1296000" cy="108000"/>
            </a:xfrm>
            <a:prstGeom prst="rect">
              <a:avLst/>
            </a:prstGeom>
            <a:noFill/>
            <a:ln w="25400">
              <a:solidFill>
                <a:srgbClr val="AB03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06660" y="6104769"/>
              <a:ext cx="168352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Analysis &amp; Submission panels</a:t>
              </a:r>
              <a:endParaRPr lang="en-GB" sz="12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64" name="Folded Corner 63"/>
          <p:cNvSpPr/>
          <p:nvPr/>
        </p:nvSpPr>
        <p:spPr>
          <a:xfrm>
            <a:off x="457200" y="1428083"/>
            <a:ext cx="2556049" cy="4418461"/>
          </a:xfrm>
          <a:prstGeom prst="foldedCorner">
            <a:avLst/>
          </a:prstGeom>
          <a:solidFill>
            <a:srgbClr val="FFFF99"/>
          </a:soli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60 </a:t>
            </a:r>
            <a:endParaRPr lang="en-GB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Arial Narrow"/>
                <a:cs typeface="Arial Narrow"/>
              </a:rPr>
              <a:t>Wild Cards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Arial Narrow"/>
                <a:cs typeface="Arial Narrow"/>
              </a:rPr>
              <a:t>So far we have…</a:t>
            </a:r>
          </a:p>
          <a:p>
            <a:pPr algn="ctr"/>
            <a:r>
              <a:rPr lang="en-GB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~4000</a:t>
            </a:r>
          </a:p>
          <a:p>
            <a:pPr algn="ctr"/>
            <a:r>
              <a:rPr lang="en-GB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31" grpId="0" animBg="1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iKnow_Delphi_Weak_Signals_screen_s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032" y="1373049"/>
            <a:ext cx="2656800" cy="45269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91754" y="1043549"/>
            <a:ext cx="2655698" cy="3168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Weak Signals Delphi</a:t>
            </a:r>
            <a:endParaRPr lang="en-GB" sz="1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440271" y="1461949"/>
            <a:ext cx="2691509" cy="4353363"/>
          </a:xfrm>
          <a:prstGeom prst="foldedCorner">
            <a:avLst/>
          </a:prstGeom>
          <a:solidFill>
            <a:srgbClr val="CCFFCC"/>
          </a:soli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60 </a:t>
            </a:r>
            <a:endParaRPr lang="en-GB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Arial Narrow"/>
                <a:cs typeface="Arial Narrow"/>
              </a:rPr>
              <a:t>Weak Signals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Arial Narrow"/>
                <a:cs typeface="Arial Narrow"/>
              </a:rPr>
              <a:t>So far we have…</a:t>
            </a:r>
          </a:p>
          <a:p>
            <a:pPr algn="ctr"/>
            <a:r>
              <a:rPr lang="en-GB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2500+</a:t>
            </a:r>
          </a:p>
          <a:p>
            <a:pPr algn="ctr"/>
            <a:r>
              <a:rPr lang="en-GB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assessments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5947452" y="1373049"/>
            <a:ext cx="182420" cy="345692"/>
          </a:xfrm>
          <a:prstGeom prst="rightBrace">
            <a:avLst/>
          </a:prstGeom>
          <a:ln>
            <a:solidFill>
              <a:srgbClr val="AB03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e 17"/>
          <p:cNvSpPr/>
          <p:nvPr/>
        </p:nvSpPr>
        <p:spPr>
          <a:xfrm>
            <a:off x="5947452" y="1858441"/>
            <a:ext cx="182420" cy="520700"/>
          </a:xfrm>
          <a:prstGeom prst="rightBrace">
            <a:avLst/>
          </a:prstGeom>
          <a:ln>
            <a:solidFill>
              <a:srgbClr val="AB03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58552" y="1807641"/>
            <a:ext cx="347520" cy="1588"/>
          </a:xfrm>
          <a:prstGeom prst="straightConnector1">
            <a:avLst/>
          </a:prstGeom>
          <a:ln>
            <a:solidFill>
              <a:srgbClr val="AB038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04372" y="1744141"/>
            <a:ext cx="558000" cy="108000"/>
          </a:xfrm>
          <a:prstGeom prst="rect">
            <a:avLst/>
          </a:prstGeom>
          <a:noFill/>
          <a:ln w="25400">
            <a:solidFill>
              <a:srgbClr val="AB03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Brace 30"/>
          <p:cNvSpPr/>
          <p:nvPr/>
        </p:nvSpPr>
        <p:spPr>
          <a:xfrm>
            <a:off x="5947452" y="5578641"/>
            <a:ext cx="182420" cy="126000"/>
          </a:xfrm>
          <a:prstGeom prst="rightBrace">
            <a:avLst/>
          </a:prstGeom>
          <a:ln>
            <a:solidFill>
              <a:srgbClr val="AB03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235732" y="1461949"/>
            <a:ext cx="20835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latin typeface="Arial Narrow"/>
                <a:cs typeface="Arial Narrow"/>
              </a:rPr>
              <a:t>Wild Cards headline </a:t>
            </a:r>
            <a:r>
              <a:rPr lang="en-GB" sz="1200" dirty="0" smtClean="0">
                <a:solidFill>
                  <a:srgbClr val="AB0381"/>
                </a:solidFill>
                <a:latin typeface="Arial Narrow"/>
                <a:cs typeface="Arial Narrow"/>
              </a:rPr>
              <a:t>navigation panel</a:t>
            </a:r>
            <a:endParaRPr lang="en-GB" sz="1200" dirty="0">
              <a:solidFill>
                <a:srgbClr val="AB0381"/>
              </a:solidFill>
              <a:latin typeface="Arial Narrow"/>
              <a:cs typeface="Arial Narrow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35732" y="5543344"/>
            <a:ext cx="20835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latin typeface="Arial Narrow"/>
                <a:cs typeface="Arial Narrow"/>
              </a:rPr>
              <a:t>Wild Cards headline </a:t>
            </a:r>
            <a:r>
              <a:rPr lang="en-GB" sz="1200" dirty="0" smtClean="0">
                <a:solidFill>
                  <a:srgbClr val="AB0381"/>
                </a:solidFill>
                <a:latin typeface="Arial Narrow"/>
                <a:cs typeface="Arial Narrow"/>
              </a:rPr>
              <a:t>navigation panel</a:t>
            </a:r>
            <a:endParaRPr lang="en-GB" sz="1200" dirty="0">
              <a:solidFill>
                <a:srgbClr val="AB0381"/>
              </a:solidFill>
              <a:latin typeface="Arial Narrow"/>
              <a:cs typeface="Arial Narrow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5732" y="1706041"/>
            <a:ext cx="13978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>
                <a:solidFill>
                  <a:srgbClr val="AB0381"/>
                </a:solidFill>
                <a:latin typeface="Arial Narrow"/>
                <a:cs typeface="Arial Narrow"/>
              </a:rPr>
              <a:t>Comments </a:t>
            </a:r>
            <a:r>
              <a:rPr lang="en-GB" sz="1200" dirty="0" smtClean="0">
                <a:latin typeface="Arial Narrow"/>
                <a:cs typeface="Arial Narrow"/>
              </a:rPr>
              <a:t>&amp; full preview</a:t>
            </a:r>
            <a:endParaRPr lang="en-GB" sz="1200" dirty="0">
              <a:latin typeface="Arial Narrow"/>
              <a:cs typeface="Arial Narro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5732" y="2030407"/>
            <a:ext cx="133369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  <a:latin typeface="Arial Narrow"/>
                <a:cs typeface="Arial Narrow"/>
              </a:rPr>
              <a:t>Description </a:t>
            </a:r>
            <a:r>
              <a:rPr lang="en-GB" sz="1200" dirty="0" smtClean="0">
                <a:latin typeface="Arial Narrow"/>
                <a:cs typeface="Arial Narrow"/>
              </a:rPr>
              <a:t>&amp;</a:t>
            </a:r>
            <a:r>
              <a:rPr lang="en-GB" sz="1200" dirty="0" smtClean="0">
                <a:solidFill>
                  <a:srgbClr val="AB0381"/>
                </a:solidFill>
                <a:latin typeface="Arial Narrow"/>
                <a:cs typeface="Arial Narrow"/>
              </a:rPr>
              <a:t> Ambiguity</a:t>
            </a:r>
            <a:endParaRPr lang="en-GB" sz="1200" dirty="0">
              <a:solidFill>
                <a:srgbClr val="AB0381"/>
              </a:solidFill>
              <a:latin typeface="Arial Narrow"/>
              <a:cs typeface="Arial Narrow"/>
            </a:endParaRPr>
          </a:p>
        </p:txBody>
      </p:sp>
      <p:grpSp>
        <p:nvGrpSpPr>
          <p:cNvPr id="3" name="Group 53"/>
          <p:cNvGrpSpPr/>
          <p:nvPr/>
        </p:nvGrpSpPr>
        <p:grpSpPr>
          <a:xfrm>
            <a:off x="5947452" y="2404541"/>
            <a:ext cx="1333488" cy="216000"/>
            <a:chOff x="6218380" y="2794000"/>
            <a:chExt cx="1333488" cy="216000"/>
          </a:xfrm>
        </p:grpSpPr>
        <p:sp>
          <p:nvSpPr>
            <p:cNvPr id="19" name="Right Brace 18"/>
            <p:cNvSpPr/>
            <p:nvPr/>
          </p:nvSpPr>
          <p:spPr>
            <a:xfrm>
              <a:off x="6218380" y="2794000"/>
              <a:ext cx="182420" cy="216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06660" y="2806700"/>
              <a:ext cx="104520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Main interpretation</a:t>
              </a:r>
              <a:endParaRPr lang="en-GB" sz="12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5947452" y="2855441"/>
            <a:ext cx="2918808" cy="307777"/>
            <a:chOff x="6218380" y="3244900"/>
            <a:chExt cx="2918808" cy="307777"/>
          </a:xfrm>
        </p:grpSpPr>
        <p:sp>
          <p:nvSpPr>
            <p:cNvPr id="20" name="Right Brace 19"/>
            <p:cNvSpPr/>
            <p:nvPr/>
          </p:nvSpPr>
          <p:spPr>
            <a:xfrm>
              <a:off x="6218380" y="3270300"/>
              <a:ext cx="182420" cy="216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06660" y="3244900"/>
              <a:ext cx="263052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STI Importance </a:t>
              </a:r>
            </a:p>
            <a:p>
              <a:r>
                <a:rPr lang="en-GB" sz="8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in Your Country &amp; EU </a:t>
              </a:r>
              <a:endParaRPr lang="en-GB" sz="8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5942832" y="2931741"/>
            <a:ext cx="2888069" cy="1292662"/>
            <a:chOff x="6213760" y="3321200"/>
            <a:chExt cx="2888069" cy="1292662"/>
          </a:xfrm>
        </p:grpSpPr>
        <p:sp>
          <p:nvSpPr>
            <p:cNvPr id="43" name="Right Brace 42"/>
            <p:cNvSpPr/>
            <p:nvPr/>
          </p:nvSpPr>
          <p:spPr>
            <a:xfrm flipH="1">
              <a:off x="7328698" y="3346600"/>
              <a:ext cx="207480" cy="1235200"/>
            </a:xfrm>
            <a:prstGeom prst="rightBrace">
              <a:avLst>
                <a:gd name="adj1" fmla="val 8333"/>
                <a:gd name="adj2" fmla="val 32521"/>
              </a:avLst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5"/>
            <p:cNvGrpSpPr/>
            <p:nvPr/>
          </p:nvGrpSpPr>
          <p:grpSpPr>
            <a:xfrm>
              <a:off x="6213760" y="3321200"/>
              <a:ext cx="2888069" cy="1292662"/>
              <a:chOff x="6213760" y="3321200"/>
              <a:chExt cx="2888069" cy="1292662"/>
            </a:xfrm>
          </p:grpSpPr>
          <p:sp>
            <p:nvSpPr>
              <p:cNvPr id="21" name="Right Brace 20"/>
              <p:cNvSpPr/>
              <p:nvPr/>
            </p:nvSpPr>
            <p:spPr>
              <a:xfrm>
                <a:off x="6213760" y="3606800"/>
                <a:ext cx="182420" cy="241300"/>
              </a:xfrm>
              <a:prstGeom prst="rightBrace">
                <a:avLst/>
              </a:prstGeom>
              <a:ln>
                <a:solidFill>
                  <a:srgbClr val="AB038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06659" y="3625334"/>
                <a:ext cx="82203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Impact areas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582629" y="3321200"/>
                <a:ext cx="1519200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1- Physical infrastructure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2 - Virtual infrastructure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3 - Social welfare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4 - Economy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5 - Security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6 - Policy &amp; governance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7 - Environment &amp; ecosystems</a:t>
                </a:r>
              </a:p>
              <a:p>
                <a:r>
                  <a:rPr lang="en-GB" sz="1050" dirty="0" smtClean="0">
                    <a:solidFill>
                      <a:srgbClr val="AB0381"/>
                    </a:solidFill>
                    <a:latin typeface="Arial Narrow"/>
                    <a:cs typeface="Arial Narrow"/>
                  </a:rPr>
                  <a:t>8 - STI systems</a:t>
                </a:r>
              </a:p>
            </p:txBody>
          </p:sp>
        </p:grpSp>
      </p:grpSp>
      <p:grpSp>
        <p:nvGrpSpPr>
          <p:cNvPr id="10" name="Group 57"/>
          <p:cNvGrpSpPr/>
          <p:nvPr/>
        </p:nvGrpSpPr>
        <p:grpSpPr>
          <a:xfrm>
            <a:off x="5947452" y="3515475"/>
            <a:ext cx="1110319" cy="184666"/>
            <a:chOff x="6218380" y="4412934"/>
            <a:chExt cx="1110319" cy="184666"/>
          </a:xfrm>
        </p:grpSpPr>
        <p:sp>
          <p:nvSpPr>
            <p:cNvPr id="26" name="Right Brace 25"/>
            <p:cNvSpPr/>
            <p:nvPr/>
          </p:nvSpPr>
          <p:spPr>
            <a:xfrm>
              <a:off x="6218380" y="4432500"/>
              <a:ext cx="182420" cy="162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93960" y="4412934"/>
              <a:ext cx="83473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ERA relevance</a:t>
              </a:r>
              <a:endParaRPr lang="en-GB" sz="12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1" name="Group 58"/>
          <p:cNvGrpSpPr/>
          <p:nvPr/>
        </p:nvGrpSpPr>
        <p:grpSpPr>
          <a:xfrm>
            <a:off x="5947452" y="3836741"/>
            <a:ext cx="1024810" cy="882000"/>
            <a:chOff x="6218380" y="4645300"/>
            <a:chExt cx="1024810" cy="882000"/>
          </a:xfrm>
        </p:grpSpPr>
        <p:sp>
          <p:nvSpPr>
            <p:cNvPr id="27" name="Right Brace 26"/>
            <p:cNvSpPr/>
            <p:nvPr/>
          </p:nvSpPr>
          <p:spPr>
            <a:xfrm>
              <a:off x="6218380" y="4645300"/>
              <a:ext cx="182420" cy="882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06660" y="4984234"/>
              <a:ext cx="73653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Policy advice</a:t>
              </a:r>
              <a:endParaRPr lang="en-GB" sz="12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12" name="Group 59"/>
          <p:cNvGrpSpPr/>
          <p:nvPr/>
        </p:nvGrpSpPr>
        <p:grpSpPr>
          <a:xfrm>
            <a:off x="5947452" y="4958112"/>
            <a:ext cx="1312373" cy="188729"/>
            <a:chOff x="6218380" y="5538071"/>
            <a:chExt cx="1312373" cy="188729"/>
          </a:xfrm>
        </p:grpSpPr>
        <p:sp>
          <p:nvSpPr>
            <p:cNvPr id="29" name="Right Brace 28"/>
            <p:cNvSpPr/>
            <p:nvPr/>
          </p:nvSpPr>
          <p:spPr>
            <a:xfrm>
              <a:off x="6218380" y="5564800"/>
              <a:ext cx="182420" cy="162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06660" y="5538071"/>
              <a:ext cx="102409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Potential wild card</a:t>
              </a:r>
              <a:endParaRPr lang="en-GB" sz="1200" dirty="0">
                <a:latin typeface="Arial Narrow"/>
                <a:cs typeface="Arial Narrow"/>
              </a:endParaRPr>
            </a:p>
          </p:txBody>
        </p:sp>
      </p:grpSp>
      <p:grpSp>
        <p:nvGrpSpPr>
          <p:cNvPr id="14" name="Group 60"/>
          <p:cNvGrpSpPr/>
          <p:nvPr/>
        </p:nvGrpSpPr>
        <p:grpSpPr>
          <a:xfrm>
            <a:off x="5942832" y="5269778"/>
            <a:ext cx="2726634" cy="184666"/>
            <a:chOff x="6213760" y="5748137"/>
            <a:chExt cx="2726634" cy="184666"/>
          </a:xfrm>
        </p:grpSpPr>
        <p:sp>
          <p:nvSpPr>
            <p:cNvPr id="30" name="Right Brace 29"/>
            <p:cNvSpPr/>
            <p:nvPr/>
          </p:nvSpPr>
          <p:spPr>
            <a:xfrm>
              <a:off x="6213760" y="5760100"/>
              <a:ext cx="182420" cy="162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06660" y="5748137"/>
              <a:ext cx="243373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Short- &amp; Long-term</a:t>
              </a:r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 priority for policymaking</a:t>
              </a:r>
              <a:endParaRPr lang="en-GB" sz="12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2" name="Group 61"/>
          <p:cNvGrpSpPr/>
          <p:nvPr/>
        </p:nvGrpSpPr>
        <p:grpSpPr>
          <a:xfrm>
            <a:off x="3958172" y="5715310"/>
            <a:ext cx="3961089" cy="184666"/>
            <a:chOff x="4229100" y="6104769"/>
            <a:chExt cx="3961089" cy="184666"/>
          </a:xfrm>
        </p:grpSpPr>
        <p:cxnSp>
          <p:nvCxnSpPr>
            <p:cNvPr id="32" name="Straight Arrow Connector 31"/>
            <p:cNvCxnSpPr>
              <a:stCxn id="33" idx="3"/>
            </p:cNvCxnSpPr>
            <p:nvPr/>
          </p:nvCxnSpPr>
          <p:spPr>
            <a:xfrm>
              <a:off x="5525100" y="6190469"/>
              <a:ext cx="936000" cy="1588"/>
            </a:xfrm>
            <a:prstGeom prst="straightConnector1">
              <a:avLst/>
            </a:prstGeom>
            <a:ln>
              <a:solidFill>
                <a:srgbClr val="AB038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229100" y="6136469"/>
              <a:ext cx="1296000" cy="108000"/>
            </a:xfrm>
            <a:prstGeom prst="rect">
              <a:avLst/>
            </a:prstGeom>
            <a:noFill/>
            <a:ln w="25400">
              <a:solidFill>
                <a:srgbClr val="AB03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06660" y="6104769"/>
              <a:ext cx="168352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Analysis &amp; Submission panels</a:t>
              </a:r>
              <a:endParaRPr lang="en-GB" sz="12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45" name="Group 53"/>
          <p:cNvGrpSpPr/>
          <p:nvPr/>
        </p:nvGrpSpPr>
        <p:grpSpPr>
          <a:xfrm>
            <a:off x="5947452" y="2658541"/>
            <a:ext cx="1782379" cy="184666"/>
            <a:chOff x="6218380" y="2794000"/>
            <a:chExt cx="1782379" cy="184666"/>
          </a:xfrm>
        </p:grpSpPr>
        <p:sp>
          <p:nvSpPr>
            <p:cNvPr id="52" name="Right Brace 51"/>
            <p:cNvSpPr/>
            <p:nvPr/>
          </p:nvSpPr>
          <p:spPr>
            <a:xfrm>
              <a:off x="6218380" y="2794000"/>
              <a:ext cx="182420" cy="180000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06660" y="2794000"/>
              <a:ext cx="149409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AB0381"/>
                  </a:solidFill>
                  <a:latin typeface="Arial Narrow"/>
                  <a:cs typeface="Arial Narrow"/>
                </a:rPr>
                <a:t>Comment on interpretation</a:t>
              </a:r>
              <a:endParaRPr lang="en-GB" sz="1200" dirty="0">
                <a:solidFill>
                  <a:srgbClr val="AB0381"/>
                </a:solidFill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31" grpId="0" animBg="1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ded Corner 11"/>
          <p:cNvSpPr/>
          <p:nvPr/>
        </p:nvSpPr>
        <p:spPr>
          <a:xfrm>
            <a:off x="468152" y="1669773"/>
            <a:ext cx="1508400" cy="4134662"/>
          </a:xfrm>
          <a:prstGeom prst="foldedCorner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Key facts and</a:t>
            </a:r>
            <a:br>
              <a:rPr lang="en-US" sz="2400" b="1" dirty="0" smtClean="0">
                <a:latin typeface="Arial Narrow"/>
                <a:cs typeface="Arial Narrow"/>
              </a:rPr>
            </a:br>
            <a:r>
              <a:rPr lang="en-US" sz="2400" b="1" dirty="0" smtClean="0">
                <a:latin typeface="Arial Narrow"/>
                <a:cs typeface="Arial Narrow"/>
              </a:rPr>
              <a:t> figures</a:t>
            </a:r>
            <a:endParaRPr lang="en-US" dirty="0" smtClean="0">
              <a:latin typeface="Arial Narrow"/>
              <a:cs typeface="Arial Narrow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53896" y="1215850"/>
          <a:ext cx="647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</a:tblGrid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01596" y="1215850"/>
          <a:ext cx="647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</a:tblGrid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449296" y="1215850"/>
          <a:ext cx="647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</a:tblGrid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096996" y="1215850"/>
          <a:ext cx="647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</a:tblGrid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744696" y="1215850"/>
          <a:ext cx="647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</a:tblGrid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392396" y="1215850"/>
          <a:ext cx="647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</a:tblGrid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040096" y="1215850"/>
          <a:ext cx="647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</a:tblGrid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687796" y="1215850"/>
          <a:ext cx="647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</a:tblGrid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335496" y="1215850"/>
          <a:ext cx="647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</a:tblGrid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983196" y="1215850"/>
          <a:ext cx="647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  <a:gridCol w="64770"/>
              </a:tblGrid>
              <a:tr h="45632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632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0" marR="0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27188" y="1392774"/>
            <a:ext cx="23398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60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1102" y="1392774"/>
            <a:ext cx="23398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8000"/>
                </a:solidFill>
              </a:rPr>
              <a:t>60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5979" y="1392774"/>
            <a:ext cx="128186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900+ ISSUES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53896" y="2180174"/>
            <a:ext cx="1802486" cy="1629651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4000+ </a:t>
            </a:r>
            <a:r>
              <a:rPr lang="en-GB" b="1" dirty="0" smtClean="0"/>
              <a:t>assessments to</a:t>
            </a:r>
          </a:p>
          <a:p>
            <a:pPr algn="ctr"/>
            <a:r>
              <a:rPr lang="en-GB" sz="2800" b="1" dirty="0" smtClean="0"/>
              <a:t>60 </a:t>
            </a:r>
            <a:endParaRPr lang="en-GB" sz="2400" b="1" dirty="0" smtClean="0"/>
          </a:p>
          <a:p>
            <a:pPr algn="ctr"/>
            <a:r>
              <a:rPr lang="en-GB" b="1" dirty="0" smtClean="0"/>
              <a:t>Wild Cards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62800" y="4174784"/>
            <a:ext cx="1802486" cy="1629651"/>
          </a:xfrm>
          <a:prstGeom prst="rect">
            <a:avLst/>
          </a:prstGeom>
          <a:solidFill>
            <a:srgbClr val="008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2500+ </a:t>
            </a:r>
            <a:r>
              <a:rPr lang="en-GB" b="1" dirty="0" smtClean="0"/>
              <a:t>assessments to</a:t>
            </a:r>
          </a:p>
          <a:p>
            <a:pPr algn="ctr"/>
            <a:r>
              <a:rPr lang="en-GB" sz="2800" b="1" dirty="0" smtClean="0"/>
              <a:t>60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Weak Signals</a:t>
            </a:r>
          </a:p>
        </p:txBody>
      </p:sp>
      <p:graphicFrame>
        <p:nvGraphicFramePr>
          <p:cNvPr id="34" name="Chart 33"/>
          <p:cNvGraphicFramePr/>
          <p:nvPr/>
        </p:nvGraphicFramePr>
        <p:xfrm>
          <a:off x="4604996" y="1825450"/>
          <a:ext cx="4318000" cy="409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/>
          <p:nvPr/>
        </p:nvGraphicFramePr>
        <p:xfrm>
          <a:off x="4182721" y="3645435"/>
          <a:ext cx="1708150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67757" y="355604"/>
            <a:ext cx="265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/>
              <a:t>Delphi results on September 2011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ded Corner 11"/>
          <p:cNvSpPr/>
          <p:nvPr/>
        </p:nvSpPr>
        <p:spPr>
          <a:xfrm>
            <a:off x="372532" y="1368247"/>
            <a:ext cx="1265359" cy="4588585"/>
          </a:xfrm>
          <a:prstGeom prst="foldedCorner">
            <a:avLst/>
          </a:prstGeom>
          <a:solidFill>
            <a:schemeClr val="accent6"/>
          </a:soli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50%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match</a:t>
            </a:r>
            <a:endParaRPr lang="en-US" sz="40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90800" y="1392771"/>
          <a:ext cx="6286500" cy="20701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22300"/>
                <a:gridCol w="5664200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CAP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Universities close as research does not meet the needs of industry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NUC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Severe accident of a nuclear power plant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SSH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Soft "EuroLanding" or "Happy End" in EuroLand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AGR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Silent Seas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CAP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European Commission scrap research support projects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NUC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A considerable increase in efficiency of renewable resources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SSH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Cyber Crusade: Massive </a:t>
                      </a:r>
                      <a:r>
                        <a:rPr lang="en-US" sz="1050" b="1" i="0" u="none" strike="noStrike" dirty="0" err="1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-sabotage by "hacktivists"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AGR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A Killer Water Filter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Secure and safe internet that is easy to use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ENV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Risk assessment "saves" millions of lives but…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714500" y="1380071"/>
            <a:ext cx="838200" cy="2082800"/>
          </a:xfrm>
          <a:prstGeom prst="rect">
            <a:avLst/>
          </a:prstGeom>
          <a:solidFill>
            <a:schemeClr val="tx1"/>
          </a:solidFill>
          <a:ln>
            <a:solidFill>
              <a:srgbClr val="D8E5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rgbClr val="F79646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Wild Cards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90800" y="3843871"/>
          <a:ext cx="6286500" cy="20701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47700"/>
                <a:gridCol w="5638800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Information crisis caused by personalized information delivery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ENE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Breakthrough in cold fusion leads to renaissance in energy markets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Secure and safe internet that is easy to use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ENE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Gas from Trash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SSH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Cyber Crusade: Massive </a:t>
                      </a:r>
                      <a:r>
                        <a:rPr lang="en-US" sz="1050" b="1" i="0" u="none" strike="noStrike" dirty="0" err="1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-sabotage by "hacktivists"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CAP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Universities close as research does not meet the needs of industry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Nano-lab inside your body 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HEA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End of Ageing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CAP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European Commission scrap research support projects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SSH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Soft "EuroLanding" or "Happy End" in EuroLand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9" y="1443571"/>
            <a:ext cx="646111" cy="6461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14500" y="3831171"/>
            <a:ext cx="838200" cy="2082800"/>
          </a:xfrm>
          <a:prstGeom prst="rect">
            <a:avLst/>
          </a:prstGeom>
          <a:solidFill>
            <a:schemeClr val="bg1"/>
          </a:solidFill>
          <a:ln>
            <a:solidFill>
              <a:srgbClr val="C1C1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rgbClr val="F79646"/>
              </a:solidFill>
            </a:endParaRPr>
          </a:p>
          <a:p>
            <a:pPr algn="ctr"/>
            <a:endParaRPr lang="en-GB" sz="2400" b="1" dirty="0" smtClean="0">
              <a:solidFill>
                <a:srgbClr val="F79646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Wild Cards </a:t>
            </a:r>
            <a:r>
              <a:rPr lang="en-GB" sz="1400" b="1" dirty="0" smtClean="0">
                <a:solidFill>
                  <a:srgbClr val="F79646"/>
                </a:solidFill>
              </a:rPr>
              <a:t>for </a:t>
            </a:r>
            <a:r>
              <a:rPr lang="en-GB" sz="1600" b="1" dirty="0" smtClean="0">
                <a:solidFill>
                  <a:srgbClr val="F79646"/>
                </a:solidFill>
              </a:rPr>
              <a:t/>
            </a:r>
            <a:br>
              <a:rPr lang="en-GB" sz="1600" b="1" dirty="0" smtClean="0">
                <a:solidFill>
                  <a:srgbClr val="F79646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UK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3831171"/>
            <a:ext cx="690904" cy="690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ded Corner 11"/>
          <p:cNvSpPr/>
          <p:nvPr/>
        </p:nvSpPr>
        <p:spPr>
          <a:xfrm>
            <a:off x="457201" y="1368247"/>
            <a:ext cx="1062159" cy="4588585"/>
          </a:xfrm>
          <a:prstGeom prst="foldedCorner">
            <a:avLst/>
          </a:prstGeom>
          <a:solidFill>
            <a:schemeClr val="accent6"/>
          </a:soli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30%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match</a:t>
            </a:r>
            <a:endParaRPr lang="en-US" sz="44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90800" y="1392771"/>
          <a:ext cx="6286500" cy="20701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11200"/>
                <a:gridCol w="5575300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CAP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Universities close as research does not meet the needs of industry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CAP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European Commission scrap research support projects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NUC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Severe accident of a nuclear power plant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NUC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A considerable increase in efficiency of renewable resources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AGR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Silent Seas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SPA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Space war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SPA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Revolutionary space propulsion technology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SSH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Soft "EuroLanding" or "Happy End" in EuroLand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SSH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Cyber Crusade: Massive </a:t>
                      </a:r>
                      <a:r>
                        <a:rPr lang="en-US" sz="1050" b="1" i="0" u="none" strike="noStrike" dirty="0" err="1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-sabotage by "hacktivists"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HEA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End of Ageing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90800" y="3843871"/>
          <a:ext cx="6286500" cy="20701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723900"/>
                <a:gridCol w="5562600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ENE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Breakthrough in cold fusion leads to renaissance in energy markets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CAP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Universities close as research does not meet the needs of industry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Information crisis caused by personalized information delivery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Nano-lab inside your body 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CAP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Scientists up for murder as ethical issues for research are abolished</a:t>
                      </a:r>
                    </a:p>
                  </a:txBody>
                  <a:tcPr marL="0" marR="0" marT="0" marB="0" anchor="ctr">
                    <a:solidFill>
                      <a:srgbClr val="F7964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CAP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European Commission scrap research support projects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ENE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Gas from Trash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SSH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Automatic learning through neuro-data transfer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  <a:cs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  <a:cs typeface="Verdana"/>
                        </a:rPr>
                        <a:t>Secure and safe internet that is easy to use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HEA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  <a:cs typeface="Verdana"/>
                        </a:rPr>
                        <a:t>End of Ageing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714500" y="1380071"/>
            <a:ext cx="838200" cy="2082800"/>
          </a:xfrm>
          <a:prstGeom prst="rect">
            <a:avLst/>
          </a:prstGeom>
          <a:solidFill>
            <a:schemeClr val="tx1"/>
          </a:solidFill>
          <a:ln>
            <a:solidFill>
              <a:srgbClr val="D8E5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accent6"/>
              </a:solidFill>
            </a:endParaRPr>
          </a:p>
          <a:p>
            <a:pPr algn="ctr"/>
            <a:endParaRPr lang="en-GB" b="1" dirty="0" smtClean="0">
              <a:solidFill>
                <a:schemeClr val="accent6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Wild Cards </a:t>
            </a:r>
            <a:r>
              <a:rPr lang="en-GB" b="1" dirty="0" smtClean="0">
                <a:solidFill>
                  <a:srgbClr val="F79646"/>
                </a:solidFill>
              </a:rPr>
              <a:t>for 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STI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9" y="1443571"/>
            <a:ext cx="646111" cy="64611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14500" y="3831171"/>
            <a:ext cx="838200" cy="2082800"/>
          </a:xfrm>
          <a:prstGeom prst="rect">
            <a:avLst/>
          </a:prstGeom>
          <a:solidFill>
            <a:schemeClr val="bg1"/>
          </a:solidFill>
          <a:ln>
            <a:solidFill>
              <a:srgbClr val="C1C1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rgbClr val="F79646"/>
              </a:solidFill>
            </a:endParaRPr>
          </a:p>
          <a:p>
            <a:pPr algn="ctr"/>
            <a:endParaRPr lang="en-GB" sz="2400" b="1" dirty="0" smtClean="0">
              <a:solidFill>
                <a:srgbClr val="F79646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Wild Cards </a:t>
            </a:r>
            <a:r>
              <a:rPr lang="en-GB" sz="1400" b="1" dirty="0" smtClean="0">
                <a:solidFill>
                  <a:srgbClr val="F79646"/>
                </a:solidFill>
              </a:rPr>
              <a:t>for </a:t>
            </a:r>
            <a:r>
              <a:rPr lang="en-GB" sz="1600" b="1" dirty="0" smtClean="0">
                <a:solidFill>
                  <a:srgbClr val="F79646"/>
                </a:solidFill>
              </a:rPr>
              <a:t/>
            </a:r>
            <a:br>
              <a:rPr lang="en-GB" sz="1600" b="1" dirty="0" smtClean="0">
                <a:solidFill>
                  <a:srgbClr val="F79646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UK</a:t>
            </a:r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STI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3831171"/>
            <a:ext cx="690904" cy="690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9184" y="1453892"/>
            <a:ext cx="1264462" cy="2013214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Researching</a:t>
            </a:r>
          </a:p>
          <a:p>
            <a:pPr algn="ctr"/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Wild Cards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2533" y="3823230"/>
            <a:ext cx="1264462" cy="2010840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Researching </a:t>
            </a:r>
            <a:b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</a:b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Weak Signals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3898900" y="1456266"/>
            <a:ext cx="457200" cy="2010840"/>
          </a:xfrm>
          <a:prstGeom prst="rightBrace">
            <a:avLst/>
          </a:prstGeom>
          <a:ln>
            <a:solidFill>
              <a:srgbClr val="5353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race 27"/>
          <p:cNvSpPr/>
          <p:nvPr/>
        </p:nvSpPr>
        <p:spPr>
          <a:xfrm>
            <a:off x="3898900" y="3823230"/>
            <a:ext cx="457200" cy="2010840"/>
          </a:xfrm>
          <a:prstGeom prst="rightBrace">
            <a:avLst/>
          </a:prstGeom>
          <a:ln>
            <a:solidFill>
              <a:srgbClr val="5353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09148" y="1244608"/>
          <a:ext cx="4412591" cy="222249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Folded Corner 52"/>
          <p:cNvSpPr/>
          <p:nvPr/>
        </p:nvSpPr>
        <p:spPr>
          <a:xfrm>
            <a:off x="1760196" y="1456266"/>
            <a:ext cx="2138704" cy="2010839"/>
          </a:xfrm>
          <a:prstGeom prst="foldedCorner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FF99"/>
                </a:solidFill>
                <a:latin typeface="Arial Narrow"/>
                <a:cs typeface="Arial Narrow"/>
              </a:rPr>
              <a:t>3</a:t>
            </a:r>
            <a:r>
              <a:rPr lang="en-GB" sz="2400" dirty="0" smtClean="0">
                <a:solidFill>
                  <a:srgbClr val="FFFF99"/>
                </a:solidFill>
                <a:latin typeface="Arial Narrow"/>
                <a:cs typeface="Arial Narrow"/>
              </a:rPr>
              <a:t> </a:t>
            </a:r>
            <a:r>
              <a:rPr lang="en-GB" sz="2400" dirty="0" smtClean="0">
                <a:latin typeface="Arial Narrow"/>
                <a:cs typeface="Arial Narrow"/>
              </a:rPr>
              <a:t/>
            </a:r>
            <a:br>
              <a:rPr lang="en-GB" sz="2400" dirty="0" smtClean="0">
                <a:latin typeface="Arial Narrow"/>
                <a:cs typeface="Arial Narrow"/>
              </a:rPr>
            </a:br>
            <a:r>
              <a:rPr lang="en-GB" sz="2400" dirty="0" smtClean="0">
                <a:latin typeface="Arial Narrow"/>
                <a:cs typeface="Arial Narrow"/>
              </a:rPr>
              <a:t>broader types of </a:t>
            </a:r>
            <a:r>
              <a:rPr lang="en-GB" sz="2400" dirty="0" smtClean="0">
                <a:solidFill>
                  <a:srgbClr val="FFFF99"/>
                </a:solidFill>
                <a:latin typeface="Arial Narrow"/>
                <a:cs typeface="Arial Narrow"/>
              </a:rPr>
              <a:t>Wild Cards</a:t>
            </a:r>
            <a:endParaRPr lang="en-GB" sz="2400" dirty="0">
              <a:solidFill>
                <a:srgbClr val="FFFF99"/>
              </a:solidFill>
              <a:latin typeface="Arial Narrow"/>
              <a:cs typeface="Arial Narrow"/>
            </a:endParaRPr>
          </a:p>
        </p:txBody>
      </p:sp>
      <p:sp>
        <p:nvSpPr>
          <p:cNvPr id="54" name="Folded Corner 53"/>
          <p:cNvSpPr/>
          <p:nvPr/>
        </p:nvSpPr>
        <p:spPr>
          <a:xfrm>
            <a:off x="1760196" y="3823229"/>
            <a:ext cx="2138704" cy="2010839"/>
          </a:xfrm>
          <a:prstGeom prst="foldedCorner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CCFFCC"/>
                </a:solidFill>
                <a:latin typeface="Arial Narrow"/>
                <a:cs typeface="Arial Narrow"/>
              </a:rPr>
              <a:t>8</a:t>
            </a:r>
            <a:r>
              <a:rPr lang="en-GB" sz="2400" dirty="0" smtClean="0">
                <a:latin typeface="Arial Narrow"/>
                <a:cs typeface="Arial Narrow"/>
              </a:rPr>
              <a:t> </a:t>
            </a:r>
            <a:br>
              <a:rPr lang="en-GB" sz="2400" dirty="0" smtClean="0">
                <a:latin typeface="Arial Narrow"/>
                <a:cs typeface="Arial Narrow"/>
              </a:rPr>
            </a:br>
            <a:r>
              <a:rPr lang="en-GB" sz="2400" dirty="0" smtClean="0">
                <a:latin typeface="Arial Narrow"/>
                <a:cs typeface="Arial Narrow"/>
              </a:rPr>
              <a:t>broader types of </a:t>
            </a:r>
            <a:r>
              <a:rPr lang="en-GB" sz="2400" dirty="0" smtClean="0">
                <a:solidFill>
                  <a:srgbClr val="CCFFCC"/>
                </a:solidFill>
                <a:latin typeface="Arial Narrow"/>
                <a:cs typeface="Arial Narrow"/>
              </a:rPr>
              <a:t>Weak Signals</a:t>
            </a:r>
            <a:endParaRPr lang="en-GB" sz="2400" dirty="0">
              <a:solidFill>
                <a:srgbClr val="CCFFCC"/>
              </a:solidFill>
              <a:latin typeface="Arial Narrow"/>
              <a:cs typeface="Arial Narrow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09148" y="3581407"/>
            <a:ext cx="4412591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 smtClean="0">
                <a:latin typeface="Arial Narrow"/>
                <a:cs typeface="Arial Narrow"/>
              </a:rPr>
              <a:t>iKnow assumes that “anything” could be a </a:t>
            </a:r>
            <a:r>
              <a:rPr lang="en-US" sz="1600" b="1" dirty="0" smtClean="0">
                <a:latin typeface="Arial Narrow"/>
                <a:cs typeface="Arial Narrow"/>
              </a:rPr>
              <a:t>weak signal… </a:t>
            </a:r>
            <a:r>
              <a:rPr lang="en-US" sz="1600" b="1" dirty="0" smtClean="0">
                <a:solidFill>
                  <a:srgbClr val="0081CD"/>
                </a:solidFill>
                <a:latin typeface="Arial Narrow"/>
                <a:cs typeface="Arial Narrow"/>
              </a:rPr>
              <a:t>It all depends on the </a:t>
            </a:r>
            <a:r>
              <a:rPr lang="en-US" sz="16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observer’s interpretation</a:t>
            </a:r>
            <a:r>
              <a:rPr lang="en-US" sz="1600" b="1" dirty="0" smtClean="0">
                <a:solidFill>
                  <a:srgbClr val="0081CD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1. Current Strengths &amp; Weaknesses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2. Current Drivers, Trends &amp; Challenges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3. Current Strategies &amp; Policies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4. Emerging Issues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5. Future Drivers, Scenarios, Threats &amp; Opportunities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6. Shared Visions, Megatrends &amp; Grand Challenges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7. Hidden Issues (Secrets &amp; Unknowns)</a:t>
            </a:r>
          </a:p>
          <a:p>
            <a:r>
              <a:rPr lang="en-US" sz="1400" dirty="0" smtClean="0">
                <a:latin typeface="Arial Narrow"/>
                <a:cs typeface="Arial Narrow"/>
              </a:rPr>
              <a:t>8. Past Wild Cards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2433" y="5590135"/>
            <a:ext cx="1222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Popper (2011)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n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696" y="5194832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n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9696" y="4200071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n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9696" y="3260271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n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9696" y="2320471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ded Corner 11"/>
          <p:cNvSpPr/>
          <p:nvPr/>
        </p:nvSpPr>
        <p:spPr>
          <a:xfrm>
            <a:off x="406403" y="1368247"/>
            <a:ext cx="1079092" cy="4588585"/>
          </a:xfrm>
          <a:prstGeom prst="foldedCorner">
            <a:avLst/>
          </a:prstGeom>
          <a:solidFill>
            <a:schemeClr val="accent6"/>
          </a:soli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Top 10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Wild Cards for </a:t>
            </a:r>
            <a: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UK STI</a:t>
            </a:r>
            <a:endParaRPr lang="en-US" sz="36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13" name="Imagen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9696" y="1380671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n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194" y="1368247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194" y="2308047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n 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194" y="3247847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n 10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194" y="4187647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n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194" y="5182408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233379" y="1380671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Breakthrough in cold fusion leads to renaissance in energy markets</a:t>
            </a:r>
            <a:endParaRPr lang="en-GB" sz="1200" dirty="0"/>
          </a:p>
        </p:txBody>
      </p:sp>
      <p:sp>
        <p:nvSpPr>
          <p:cNvPr id="33" name="Rectangle 32"/>
          <p:cNvSpPr/>
          <p:nvPr/>
        </p:nvSpPr>
        <p:spPr>
          <a:xfrm>
            <a:off x="3233379" y="2320471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Universities close as research does not meet the needs of industry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33379" y="3272695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Information crisis caused by personalized information delivery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33379" y="4212495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Nano-lab inside your body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33379" y="5182408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Scientists up for murder as ethical issues for research are abolished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214819" y="1368247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European Commission scrap research support projects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214819" y="2308047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Gas from Trash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14819" y="3260271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Automatic learning through neuro-data transfer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14819" y="4200071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Secure and safe internet that is easy to use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214819" y="5169984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End of Ageing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800" y="1629567"/>
            <a:ext cx="690904" cy="690904"/>
          </a:xfrm>
          <a:prstGeom prst="rect">
            <a:avLst/>
          </a:prstGeom>
        </p:spPr>
      </p:pic>
      <p:sp>
        <p:nvSpPr>
          <p:cNvPr id="43" name="5-Point Star 42"/>
          <p:cNvSpPr/>
          <p:nvPr/>
        </p:nvSpPr>
        <p:spPr>
          <a:xfrm>
            <a:off x="8566142" y="2409645"/>
            <a:ext cx="440267" cy="5289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5-Point Star 44"/>
          <p:cNvSpPr/>
          <p:nvPr/>
        </p:nvSpPr>
        <p:spPr>
          <a:xfrm>
            <a:off x="4584702" y="3272695"/>
            <a:ext cx="440267" cy="5289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5-Point Star 45"/>
          <p:cNvSpPr/>
          <p:nvPr/>
        </p:nvSpPr>
        <p:spPr>
          <a:xfrm>
            <a:off x="8566142" y="1588923"/>
            <a:ext cx="440267" cy="5289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5-Point Star 46"/>
          <p:cNvSpPr/>
          <p:nvPr/>
        </p:nvSpPr>
        <p:spPr>
          <a:xfrm>
            <a:off x="8566142" y="3537145"/>
            <a:ext cx="440267" cy="5289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5-Point Star 47"/>
          <p:cNvSpPr/>
          <p:nvPr/>
        </p:nvSpPr>
        <p:spPr>
          <a:xfrm>
            <a:off x="4584702" y="4568635"/>
            <a:ext cx="440267" cy="528900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4944825" y="630767"/>
            <a:ext cx="520700" cy="330200"/>
          </a:xfrm>
          <a:prstGeom prst="ellipse">
            <a:avLst/>
          </a:prstGeom>
          <a:solidFill>
            <a:srgbClr val="B04A4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Vi-I</a:t>
            </a:r>
            <a:endParaRPr lang="en-GB" sz="1400" b="1" dirty="0"/>
          </a:p>
        </p:txBody>
      </p:sp>
      <p:sp>
        <p:nvSpPr>
          <p:cNvPr id="23" name="Oval 22"/>
          <p:cNvSpPr/>
          <p:nvPr/>
        </p:nvSpPr>
        <p:spPr>
          <a:xfrm>
            <a:off x="5471096" y="630767"/>
            <a:ext cx="520700" cy="330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Sec</a:t>
            </a:r>
            <a:endParaRPr lang="en-GB" sz="1400" b="1" dirty="0"/>
          </a:p>
        </p:txBody>
      </p:sp>
      <p:sp>
        <p:nvSpPr>
          <p:cNvPr id="27" name="Oval 26"/>
          <p:cNvSpPr/>
          <p:nvPr/>
        </p:nvSpPr>
        <p:spPr>
          <a:xfrm>
            <a:off x="7154271" y="630767"/>
            <a:ext cx="520700" cy="3302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Eco</a:t>
            </a:r>
            <a:endParaRPr lang="en-GB" sz="1400" b="1" dirty="0"/>
          </a:p>
        </p:txBody>
      </p:sp>
      <p:sp>
        <p:nvSpPr>
          <p:cNvPr id="36" name="Oval 35"/>
          <p:cNvSpPr/>
          <p:nvPr/>
        </p:nvSpPr>
        <p:spPr>
          <a:xfrm>
            <a:off x="7700371" y="643467"/>
            <a:ext cx="520700" cy="330200"/>
          </a:xfrm>
          <a:prstGeom prst="ellipse">
            <a:avLst/>
          </a:prstGeom>
          <a:solidFill>
            <a:srgbClr val="DA813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Pol</a:t>
            </a:r>
            <a:endParaRPr lang="en-GB" sz="1400" b="1" dirty="0"/>
          </a:p>
        </p:txBody>
      </p:sp>
      <p:sp>
        <p:nvSpPr>
          <p:cNvPr id="37" name="Oval 36"/>
          <p:cNvSpPr/>
          <p:nvPr/>
        </p:nvSpPr>
        <p:spPr>
          <a:xfrm>
            <a:off x="8246471" y="643467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42" name="Oval 41"/>
          <p:cNvSpPr/>
          <p:nvPr/>
        </p:nvSpPr>
        <p:spPr>
          <a:xfrm>
            <a:off x="6563722" y="630099"/>
            <a:ext cx="520700" cy="330200"/>
          </a:xfrm>
          <a:prstGeom prst="ellipse">
            <a:avLst/>
          </a:prstGeom>
          <a:solidFill>
            <a:srgbClr val="D8E5F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>
                <a:solidFill>
                  <a:srgbClr val="000000"/>
                </a:solidFill>
              </a:rPr>
              <a:t>SoW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43022" y="630767"/>
            <a:ext cx="520700" cy="3302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Env</a:t>
            </a:r>
            <a:endParaRPr lang="en-GB" sz="1400" b="1" dirty="0"/>
          </a:p>
        </p:txBody>
      </p:sp>
      <p:sp>
        <p:nvSpPr>
          <p:cNvPr id="44" name="Oval 43"/>
          <p:cNvSpPr/>
          <p:nvPr/>
        </p:nvSpPr>
        <p:spPr>
          <a:xfrm>
            <a:off x="4405968" y="630099"/>
            <a:ext cx="520700" cy="3302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Ph-I</a:t>
            </a:r>
            <a:endParaRPr lang="en-GB" sz="1400" b="1" dirty="0"/>
          </a:p>
        </p:txBody>
      </p:sp>
      <p:graphicFrame>
        <p:nvGraphicFramePr>
          <p:cNvPr id="55" name="Chart 54"/>
          <p:cNvGraphicFramePr/>
          <p:nvPr/>
        </p:nvGraphicFramePr>
        <p:xfrm>
          <a:off x="934696" y="1261542"/>
          <a:ext cx="7353299" cy="4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Frame 55"/>
          <p:cNvSpPr/>
          <p:nvPr/>
        </p:nvSpPr>
        <p:spPr>
          <a:xfrm>
            <a:off x="5384801" y="5020742"/>
            <a:ext cx="2171699" cy="4318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Frame 56"/>
          <p:cNvSpPr/>
          <p:nvPr/>
        </p:nvSpPr>
        <p:spPr>
          <a:xfrm>
            <a:off x="5969001" y="4296842"/>
            <a:ext cx="1625599" cy="4318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8" name="Frame 57"/>
          <p:cNvSpPr/>
          <p:nvPr/>
        </p:nvSpPr>
        <p:spPr>
          <a:xfrm>
            <a:off x="5969002" y="3345867"/>
            <a:ext cx="2026800" cy="4318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Frame 58"/>
          <p:cNvSpPr/>
          <p:nvPr/>
        </p:nvSpPr>
        <p:spPr>
          <a:xfrm>
            <a:off x="5384800" y="2569642"/>
            <a:ext cx="2209799" cy="4318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0" name="Frame 59"/>
          <p:cNvSpPr/>
          <p:nvPr/>
        </p:nvSpPr>
        <p:spPr>
          <a:xfrm>
            <a:off x="3461082" y="2137842"/>
            <a:ext cx="2209799" cy="4318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Frame 60"/>
          <p:cNvSpPr/>
          <p:nvPr/>
        </p:nvSpPr>
        <p:spPr>
          <a:xfrm>
            <a:off x="2810043" y="2633142"/>
            <a:ext cx="999957" cy="330200"/>
          </a:xfrm>
          <a:prstGeom prst="frame">
            <a:avLst>
              <a:gd name="adj1" fmla="val 108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Frame 61"/>
          <p:cNvSpPr/>
          <p:nvPr/>
        </p:nvSpPr>
        <p:spPr>
          <a:xfrm>
            <a:off x="2771943" y="5084242"/>
            <a:ext cx="999957" cy="330200"/>
          </a:xfrm>
          <a:prstGeom prst="frame">
            <a:avLst>
              <a:gd name="adj1" fmla="val 108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3" name="Frame 62"/>
          <p:cNvSpPr/>
          <p:nvPr/>
        </p:nvSpPr>
        <p:spPr>
          <a:xfrm>
            <a:off x="1098553" y="4284142"/>
            <a:ext cx="2116800" cy="4318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4" name="Frame 63"/>
          <p:cNvSpPr/>
          <p:nvPr/>
        </p:nvSpPr>
        <p:spPr>
          <a:xfrm>
            <a:off x="1302853" y="3345867"/>
            <a:ext cx="1936800" cy="4318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5" name="Frame 64"/>
          <p:cNvSpPr/>
          <p:nvPr/>
        </p:nvSpPr>
        <p:spPr>
          <a:xfrm>
            <a:off x="3676982" y="5480992"/>
            <a:ext cx="1846800" cy="4318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2940382" y="2137842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67" name="Oval 66"/>
          <p:cNvSpPr/>
          <p:nvPr/>
        </p:nvSpPr>
        <p:spPr>
          <a:xfrm>
            <a:off x="2419682" y="2137842"/>
            <a:ext cx="520700" cy="3302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Env</a:t>
            </a:r>
            <a:endParaRPr lang="en-GB" sz="1400" b="1" dirty="0"/>
          </a:p>
        </p:txBody>
      </p:sp>
      <p:sp>
        <p:nvSpPr>
          <p:cNvPr id="68" name="Oval 67"/>
          <p:cNvSpPr/>
          <p:nvPr/>
        </p:nvSpPr>
        <p:spPr>
          <a:xfrm>
            <a:off x="2289343" y="2671242"/>
            <a:ext cx="520700" cy="330200"/>
          </a:xfrm>
          <a:prstGeom prst="ellipse">
            <a:avLst/>
          </a:prstGeom>
          <a:solidFill>
            <a:srgbClr val="D8E5F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>
                <a:solidFill>
                  <a:srgbClr val="000000"/>
                </a:solidFill>
              </a:rPr>
              <a:t>SoW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768643" y="2671242"/>
            <a:ext cx="520700" cy="3302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Eco</a:t>
            </a:r>
            <a:endParaRPr lang="en-GB" sz="1400" b="1" dirty="0"/>
          </a:p>
        </p:txBody>
      </p:sp>
      <p:sp>
        <p:nvSpPr>
          <p:cNvPr id="70" name="Oval 69"/>
          <p:cNvSpPr/>
          <p:nvPr/>
        </p:nvSpPr>
        <p:spPr>
          <a:xfrm>
            <a:off x="782153" y="3345867"/>
            <a:ext cx="520700" cy="330200"/>
          </a:xfrm>
          <a:prstGeom prst="ellipse">
            <a:avLst/>
          </a:prstGeom>
          <a:solidFill>
            <a:srgbClr val="B04A4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Vi-I</a:t>
            </a:r>
            <a:endParaRPr lang="en-GB" sz="1400" b="1" dirty="0"/>
          </a:p>
        </p:txBody>
      </p:sp>
      <p:sp>
        <p:nvSpPr>
          <p:cNvPr id="71" name="Oval 70"/>
          <p:cNvSpPr/>
          <p:nvPr/>
        </p:nvSpPr>
        <p:spPr>
          <a:xfrm>
            <a:off x="261453" y="3345867"/>
            <a:ext cx="520700" cy="330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Sec</a:t>
            </a:r>
            <a:endParaRPr lang="en-GB" sz="1400" b="1" dirty="0"/>
          </a:p>
        </p:txBody>
      </p:sp>
      <p:sp>
        <p:nvSpPr>
          <p:cNvPr id="72" name="Oval 71"/>
          <p:cNvSpPr/>
          <p:nvPr/>
        </p:nvSpPr>
        <p:spPr>
          <a:xfrm>
            <a:off x="577853" y="3992042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73" name="Oval 72"/>
          <p:cNvSpPr/>
          <p:nvPr/>
        </p:nvSpPr>
        <p:spPr>
          <a:xfrm>
            <a:off x="577853" y="4334942"/>
            <a:ext cx="520700" cy="330200"/>
          </a:xfrm>
          <a:prstGeom prst="ellipse">
            <a:avLst/>
          </a:prstGeom>
          <a:solidFill>
            <a:srgbClr val="B04A4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Vi-I</a:t>
            </a:r>
            <a:endParaRPr lang="en-GB" sz="1400" b="1" dirty="0"/>
          </a:p>
        </p:txBody>
      </p:sp>
      <p:sp>
        <p:nvSpPr>
          <p:cNvPr id="74" name="Oval 73"/>
          <p:cNvSpPr/>
          <p:nvPr/>
        </p:nvSpPr>
        <p:spPr>
          <a:xfrm>
            <a:off x="577853" y="4690542"/>
            <a:ext cx="520700" cy="3302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Eco</a:t>
            </a:r>
            <a:endParaRPr lang="en-GB" sz="1400" b="1" dirty="0"/>
          </a:p>
        </p:txBody>
      </p:sp>
      <p:sp>
        <p:nvSpPr>
          <p:cNvPr id="75" name="Oval 74"/>
          <p:cNvSpPr/>
          <p:nvPr/>
        </p:nvSpPr>
        <p:spPr>
          <a:xfrm>
            <a:off x="2251243" y="5150792"/>
            <a:ext cx="520700" cy="3302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Env</a:t>
            </a:r>
            <a:endParaRPr lang="en-GB" sz="1400" b="1" dirty="0"/>
          </a:p>
        </p:txBody>
      </p:sp>
      <p:sp>
        <p:nvSpPr>
          <p:cNvPr id="76" name="Oval 75"/>
          <p:cNvSpPr/>
          <p:nvPr/>
        </p:nvSpPr>
        <p:spPr>
          <a:xfrm>
            <a:off x="1730543" y="5173142"/>
            <a:ext cx="520700" cy="3302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Eco</a:t>
            </a:r>
            <a:endParaRPr lang="en-GB" sz="1400" b="1" dirty="0"/>
          </a:p>
        </p:txBody>
      </p:sp>
      <p:sp>
        <p:nvSpPr>
          <p:cNvPr id="77" name="Oval 76"/>
          <p:cNvSpPr/>
          <p:nvPr/>
        </p:nvSpPr>
        <p:spPr>
          <a:xfrm>
            <a:off x="3156282" y="5582592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78" name="Oval 77"/>
          <p:cNvSpPr/>
          <p:nvPr/>
        </p:nvSpPr>
        <p:spPr>
          <a:xfrm>
            <a:off x="2635582" y="5582592"/>
            <a:ext cx="520700" cy="330200"/>
          </a:xfrm>
          <a:prstGeom prst="ellipse">
            <a:avLst/>
          </a:prstGeom>
          <a:solidFill>
            <a:srgbClr val="DA813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Pol</a:t>
            </a:r>
            <a:endParaRPr lang="en-GB" sz="1400" b="1" dirty="0"/>
          </a:p>
        </p:txBody>
      </p:sp>
      <p:sp>
        <p:nvSpPr>
          <p:cNvPr id="79" name="Oval 78"/>
          <p:cNvSpPr/>
          <p:nvPr/>
        </p:nvSpPr>
        <p:spPr>
          <a:xfrm>
            <a:off x="7556500" y="5084242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80" name="Oval 79"/>
          <p:cNvSpPr/>
          <p:nvPr/>
        </p:nvSpPr>
        <p:spPr>
          <a:xfrm>
            <a:off x="8013699" y="5262042"/>
            <a:ext cx="520700" cy="330200"/>
          </a:xfrm>
          <a:prstGeom prst="ellipse">
            <a:avLst/>
          </a:prstGeom>
          <a:solidFill>
            <a:srgbClr val="DA813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Pol</a:t>
            </a:r>
            <a:endParaRPr lang="en-GB" sz="1400" b="1" dirty="0"/>
          </a:p>
        </p:txBody>
      </p:sp>
      <p:sp>
        <p:nvSpPr>
          <p:cNvPr id="81" name="Oval 80"/>
          <p:cNvSpPr/>
          <p:nvPr/>
        </p:nvSpPr>
        <p:spPr>
          <a:xfrm>
            <a:off x="7607299" y="4334942"/>
            <a:ext cx="520700" cy="330200"/>
          </a:xfrm>
          <a:prstGeom prst="ellipse">
            <a:avLst/>
          </a:prstGeom>
          <a:solidFill>
            <a:srgbClr val="D8E5F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>
                <a:solidFill>
                  <a:srgbClr val="000000"/>
                </a:solidFill>
              </a:rPr>
              <a:t>SoW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8102599" y="4461942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83" name="Oval 82"/>
          <p:cNvSpPr/>
          <p:nvPr/>
        </p:nvSpPr>
        <p:spPr>
          <a:xfrm>
            <a:off x="8002245" y="3091867"/>
            <a:ext cx="520700" cy="330200"/>
          </a:xfrm>
          <a:prstGeom prst="ellipse">
            <a:avLst/>
          </a:prstGeom>
          <a:solidFill>
            <a:srgbClr val="B04A4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Vi-I</a:t>
            </a:r>
            <a:endParaRPr lang="en-GB" sz="1400" b="1" dirty="0"/>
          </a:p>
        </p:txBody>
      </p:sp>
      <p:sp>
        <p:nvSpPr>
          <p:cNvPr id="84" name="Oval 83"/>
          <p:cNvSpPr/>
          <p:nvPr/>
        </p:nvSpPr>
        <p:spPr>
          <a:xfrm>
            <a:off x="8002245" y="3422067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85" name="Oval 84"/>
          <p:cNvSpPr/>
          <p:nvPr/>
        </p:nvSpPr>
        <p:spPr>
          <a:xfrm>
            <a:off x="7995802" y="3777667"/>
            <a:ext cx="520700" cy="330200"/>
          </a:xfrm>
          <a:prstGeom prst="ellipse">
            <a:avLst/>
          </a:prstGeom>
          <a:solidFill>
            <a:srgbClr val="DA813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Pol</a:t>
            </a:r>
            <a:endParaRPr lang="en-GB" sz="1400" b="1" dirty="0"/>
          </a:p>
        </p:txBody>
      </p:sp>
      <p:sp>
        <p:nvSpPr>
          <p:cNvPr id="86" name="Oval 85"/>
          <p:cNvSpPr/>
          <p:nvPr/>
        </p:nvSpPr>
        <p:spPr>
          <a:xfrm>
            <a:off x="8522945" y="3422067"/>
            <a:ext cx="520700" cy="330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Sec</a:t>
            </a:r>
            <a:endParaRPr lang="en-GB" sz="1400" b="1" dirty="0"/>
          </a:p>
        </p:txBody>
      </p:sp>
      <p:sp>
        <p:nvSpPr>
          <p:cNvPr id="87" name="Oval 86"/>
          <p:cNvSpPr/>
          <p:nvPr/>
        </p:nvSpPr>
        <p:spPr>
          <a:xfrm>
            <a:off x="8516502" y="4677842"/>
            <a:ext cx="520700" cy="330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Sec</a:t>
            </a:r>
            <a:endParaRPr lang="en-GB" sz="1400" b="1" dirty="0"/>
          </a:p>
        </p:txBody>
      </p:sp>
      <p:sp>
        <p:nvSpPr>
          <p:cNvPr id="88" name="Oval 87"/>
          <p:cNvSpPr/>
          <p:nvPr/>
        </p:nvSpPr>
        <p:spPr>
          <a:xfrm>
            <a:off x="7581899" y="2341042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89" name="Oval 88"/>
          <p:cNvSpPr/>
          <p:nvPr/>
        </p:nvSpPr>
        <p:spPr>
          <a:xfrm>
            <a:off x="8077200" y="2239442"/>
            <a:ext cx="520700" cy="3302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Eco</a:t>
            </a:r>
            <a:endParaRPr lang="en-GB" sz="1400" b="1" dirty="0"/>
          </a:p>
        </p:txBody>
      </p:sp>
      <p:sp>
        <p:nvSpPr>
          <p:cNvPr id="90" name="Oval 89"/>
          <p:cNvSpPr/>
          <p:nvPr/>
        </p:nvSpPr>
        <p:spPr>
          <a:xfrm>
            <a:off x="1898982" y="2010842"/>
            <a:ext cx="520700" cy="330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Sec</a:t>
            </a:r>
            <a:endParaRPr lang="en-GB" sz="1400" b="1" dirty="0"/>
          </a:p>
        </p:txBody>
      </p:sp>
      <p:sp>
        <p:nvSpPr>
          <p:cNvPr id="91" name="Oval 90"/>
          <p:cNvSpPr/>
          <p:nvPr/>
        </p:nvSpPr>
        <p:spPr>
          <a:xfrm>
            <a:off x="1247943" y="5287442"/>
            <a:ext cx="520700" cy="330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Sec</a:t>
            </a:r>
            <a:endParaRPr lang="en-GB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482433" y="5590135"/>
            <a:ext cx="1222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Popper (2011)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90800" y="1375838"/>
          <a:ext cx="6286500" cy="20701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584200"/>
                <a:gridCol w="5702300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CAP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Lack of interest in science by young scholars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AGR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Emergence of new agricultural methods for coping with climate change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CAP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Administration rather than results a priority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SEC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No strict global rules on nuclear security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NUC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Development of new materials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ENV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Growing frequency of floods in Europe and the world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SPA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</a:rPr>
                        <a:t>Privatisation of space flights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NAN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</a:rPr>
                        <a:t>Implantable electronics leaving no trace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SSH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</a:rPr>
                        <a:t>Concerns over socio-economic and humanities research "downgrade"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NUC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Small-scale nuclear power plant operating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90800" y="3826938"/>
          <a:ext cx="6286500" cy="20701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596900"/>
                <a:gridCol w="5689600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CAP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Lack of interest in science by young scholars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CAP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Administration rather than results a priority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SEC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No strict global rules on nuclear security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Next generation peer-to-peer content delivery platform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ENV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Growing frequency of floods in Europe and the world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Fast electronics for compact lab-on-chip applications 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AGR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</a:rPr>
                        <a:t>Bees be no more, less food than before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ENV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</a:rPr>
                        <a:t>Growing environmental legal class actions on no-win no-fee basis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ENV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Emergence of secondary carbon financial vehicles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HEA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Increasing Self-Medication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14500" y="1363138"/>
            <a:ext cx="838200" cy="2082800"/>
          </a:xfrm>
          <a:prstGeom prst="rect">
            <a:avLst/>
          </a:prstGeom>
          <a:solidFill>
            <a:schemeClr val="tx1"/>
          </a:solidFill>
          <a:ln>
            <a:solidFill>
              <a:srgbClr val="D8E5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rgbClr val="CCFFCC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Weak Signals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4500" y="3814238"/>
            <a:ext cx="838200" cy="2082800"/>
          </a:xfrm>
          <a:prstGeom prst="rect">
            <a:avLst/>
          </a:prstGeom>
          <a:solidFill>
            <a:schemeClr val="bg1"/>
          </a:solidFill>
          <a:ln>
            <a:solidFill>
              <a:srgbClr val="C1C1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8000"/>
                </a:solidFill>
              </a:rPr>
              <a:t>Top 10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Weak Signals </a:t>
            </a:r>
            <a:r>
              <a:rPr lang="en-GB" b="1" dirty="0" smtClean="0">
                <a:solidFill>
                  <a:srgbClr val="008000"/>
                </a:solidFill>
              </a:rPr>
              <a:t>for</a:t>
            </a:r>
          </a:p>
          <a:p>
            <a:pPr algn="ctr"/>
            <a:r>
              <a:rPr lang="en-GB" b="1" dirty="0" smtClean="0">
                <a:solidFill>
                  <a:srgbClr val="008000"/>
                </a:solidFill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</a:rPr>
              <a:t>UK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9" y="1426638"/>
            <a:ext cx="646111" cy="646111"/>
          </a:xfrm>
          <a:prstGeom prst="rect">
            <a:avLst/>
          </a:prstGeom>
        </p:spPr>
      </p:pic>
      <p:sp>
        <p:nvSpPr>
          <p:cNvPr id="18" name="Folded Corner 17"/>
          <p:cNvSpPr/>
          <p:nvPr/>
        </p:nvSpPr>
        <p:spPr>
          <a:xfrm>
            <a:off x="457201" y="1368247"/>
            <a:ext cx="1062159" cy="4588585"/>
          </a:xfrm>
          <a:prstGeom prst="foldedCorner">
            <a:avLst/>
          </a:prstGeom>
          <a:solidFill>
            <a:srgbClr val="CCFFCC"/>
          </a:soli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40%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match</a:t>
            </a:r>
            <a:endParaRPr lang="en-US" sz="44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90800" y="1392771"/>
          <a:ext cx="6286500" cy="20701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596900"/>
                <a:gridCol w="5689600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CAP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Lack of interest in science by young scholars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SPA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Optical lifting demonstrated for the first time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CAP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Administration rather than results a priority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SSH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Growing interest in wild cards and weak signals research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CAP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Growing efforts to assist SMEs to exploit R&amp;D collaborative projects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chemeClr val="tx1"/>
                          </a:solidFill>
                          <a:latin typeface="Verdana"/>
                        </a:rPr>
                        <a:t>SPA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Ideas for radically new ways to reach Space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chemeClr val="tx1"/>
                          </a:solidFill>
                          <a:latin typeface="Verdana"/>
                        </a:rPr>
                        <a:t>NAN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Herbs (enhanced by Nanotechnology) used to fight cancer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smtClean="0">
                          <a:solidFill>
                            <a:schemeClr val="tx1"/>
                          </a:solidFill>
                          <a:latin typeface="Verdana"/>
                        </a:rPr>
                        <a:t>SPA</a:t>
                      </a:r>
                      <a:endParaRPr lang="en-US" sz="1050" b="1" i="0" u="none" strike="noStrike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Privatisation of space flights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chemeClr val="tx1"/>
                          </a:solidFill>
                          <a:latin typeface="Verdana"/>
                        </a:rPr>
                        <a:t>NAN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Implantable electronics leaving no trace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chemeClr val="tx1"/>
                          </a:solidFill>
                          <a:latin typeface="Verdana"/>
                        </a:rPr>
                        <a:t>NUC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Development of new materials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90800" y="3843871"/>
          <a:ext cx="6286500" cy="20701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584200"/>
                <a:gridCol w="5702300"/>
              </a:tblGrid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HEA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Neuro-Enhancement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Fast electronics for compact lab-on-chip applications 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C32491"/>
                          </a:solidFill>
                          <a:latin typeface="Verdana"/>
                        </a:rPr>
                        <a:t>SSH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Growing interest in wild cards and weak signals research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CAP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Lack of interest in science by young scholars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CAP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Administration rather than results a priority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C32491"/>
                          </a:solidFill>
                          <a:latin typeface="Verdana"/>
                        </a:rPr>
                        <a:t>CAP</a:t>
                      </a:r>
                      <a:endParaRPr lang="en-US" sz="1050" b="1" i="0" u="none" strike="noStrike" dirty="0">
                        <a:solidFill>
                          <a:srgbClr val="C32491"/>
                        </a:solidFill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C32491"/>
                          </a:solidFill>
                          <a:latin typeface="Verdana"/>
                        </a:rPr>
                        <a:t>Growing efforts to assist SMEs to exploit R&amp;D collaborative projects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HEA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Increasing Self-Medication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Migration of internet services in pervasive ICT environment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Verdana"/>
                        </a:rPr>
                        <a:t>ICT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Next generation peer-to-peer content delivery platform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Verdana"/>
                        </a:rPr>
                        <a:t>ENV</a:t>
                      </a:r>
                      <a:endParaRPr lang="en-US" sz="105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Verdana"/>
                        </a:rPr>
                        <a:t>Growing frequency of floods in Europe and the world 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14500" y="1380071"/>
            <a:ext cx="838200" cy="2082800"/>
          </a:xfrm>
          <a:prstGeom prst="rect">
            <a:avLst/>
          </a:prstGeom>
          <a:solidFill>
            <a:schemeClr val="tx1"/>
          </a:solidFill>
          <a:ln>
            <a:solidFill>
              <a:srgbClr val="D8E5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rgbClr val="CCFFCC"/>
              </a:solidFill>
            </a:endParaRPr>
          </a:p>
          <a:p>
            <a:pPr algn="ctr"/>
            <a:endParaRPr lang="en-GB" b="1" dirty="0" smtClean="0">
              <a:solidFill>
                <a:srgbClr val="CCFFCC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Weak Signals </a:t>
            </a:r>
            <a:r>
              <a:rPr lang="en-GB" b="1" dirty="0" smtClean="0">
                <a:solidFill>
                  <a:srgbClr val="CCFFCC"/>
                </a:solidFill>
              </a:rPr>
              <a:t>for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STI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14500" y="3831171"/>
            <a:ext cx="838200" cy="2082800"/>
          </a:xfrm>
          <a:prstGeom prst="rect">
            <a:avLst/>
          </a:prstGeom>
          <a:solidFill>
            <a:schemeClr val="bg1"/>
          </a:solidFill>
          <a:ln>
            <a:solidFill>
              <a:srgbClr val="C1C1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8000"/>
                </a:solidFill>
              </a:rPr>
              <a:t>Top 10 </a:t>
            </a:r>
            <a:r>
              <a:rPr lang="en-GB" b="1" dirty="0" smtClean="0">
                <a:solidFill>
                  <a:schemeClr val="tx1"/>
                </a:solidFill>
              </a:rPr>
              <a:t>Weak Signals </a:t>
            </a:r>
            <a:r>
              <a:rPr lang="en-GB" b="1" dirty="0" smtClean="0">
                <a:solidFill>
                  <a:srgbClr val="008000"/>
                </a:solidFill>
              </a:rPr>
              <a:t>for </a:t>
            </a:r>
            <a:r>
              <a:rPr lang="en-GB" sz="3200" b="1" dirty="0" smtClean="0">
                <a:solidFill>
                  <a:schemeClr val="tx1"/>
                </a:solidFill>
              </a:rPr>
              <a:t>UK</a:t>
            </a:r>
          </a:p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STI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9" y="1443571"/>
            <a:ext cx="646111" cy="646111"/>
          </a:xfrm>
          <a:prstGeom prst="rect">
            <a:avLst/>
          </a:prstGeom>
        </p:spPr>
      </p:pic>
      <p:sp>
        <p:nvSpPr>
          <p:cNvPr id="17" name="Folded Corner 16"/>
          <p:cNvSpPr/>
          <p:nvPr/>
        </p:nvSpPr>
        <p:spPr>
          <a:xfrm>
            <a:off x="457201" y="1368247"/>
            <a:ext cx="1062159" cy="4588585"/>
          </a:xfrm>
          <a:prstGeom prst="foldedCorner">
            <a:avLst/>
          </a:prstGeom>
          <a:solidFill>
            <a:srgbClr val="CCFFCC"/>
          </a:soli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40%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match</a:t>
            </a:r>
            <a:endParaRPr lang="en-US" sz="44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328" y="5144033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Imagen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9328" y="4149272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n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9328" y="3197048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n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9328" y="2257524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n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9328" y="1329872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n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40624" y="5144033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40624" y="4149272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n 350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0624" y="3197048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n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40624" y="2257248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n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40624" y="1329872"/>
            <a:ext cx="1508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504307" y="1329872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Neuro-Enhancement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04307" y="2269672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Fast electronics for compact lab-on-chip applications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4307" y="3221896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Growing interest in wild cards and weak signals research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04307" y="4161696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Lack of interest in science by young scholars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04307" y="5131609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Administration rather than results a priority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80953" y="1317448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Growing efforts to assist SMEs to exploit R&amp;D collaborative projects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80953" y="2257248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Increasing Self-Medication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80953" y="3209472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Migration of internet services in pervasive ICT environment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80953" y="4149272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Next generation peer-to-peer content delivery platform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80953" y="5119185"/>
            <a:ext cx="1571457" cy="7495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Growing frequency of floods in Europe and the world </a:t>
            </a:r>
          </a:p>
        </p:txBody>
      </p:sp>
      <p:sp>
        <p:nvSpPr>
          <p:cNvPr id="29" name="Folded Corner 28"/>
          <p:cNvSpPr/>
          <p:nvPr/>
        </p:nvSpPr>
        <p:spPr>
          <a:xfrm>
            <a:off x="338670" y="1368247"/>
            <a:ext cx="1398757" cy="4588585"/>
          </a:xfrm>
          <a:prstGeom prst="foldedCorner">
            <a:avLst/>
          </a:prstGeom>
          <a:solidFill>
            <a:srgbClr val="CCFFCC"/>
          </a:soli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Top 10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Weak Signals for </a:t>
            </a:r>
            <a: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3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UK STI</a:t>
            </a:r>
            <a:endParaRPr lang="en-US" sz="36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398" y="1629567"/>
            <a:ext cx="690904" cy="690904"/>
          </a:xfrm>
          <a:prstGeom prst="rect">
            <a:avLst/>
          </a:prstGeom>
        </p:spPr>
      </p:pic>
      <p:sp>
        <p:nvSpPr>
          <p:cNvPr id="31" name="5-Point Star 30"/>
          <p:cNvSpPr/>
          <p:nvPr/>
        </p:nvSpPr>
        <p:spPr>
          <a:xfrm>
            <a:off x="4859866" y="1016002"/>
            <a:ext cx="440267" cy="5289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5-Point Star 52"/>
          <p:cNvSpPr/>
          <p:nvPr/>
        </p:nvSpPr>
        <p:spPr>
          <a:xfrm>
            <a:off x="5012266" y="5144033"/>
            <a:ext cx="440267" cy="5289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5-Point Star 53"/>
          <p:cNvSpPr/>
          <p:nvPr/>
        </p:nvSpPr>
        <p:spPr>
          <a:xfrm>
            <a:off x="4855630" y="4161696"/>
            <a:ext cx="440267" cy="5289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5-Point Star 54"/>
          <p:cNvSpPr/>
          <p:nvPr/>
        </p:nvSpPr>
        <p:spPr>
          <a:xfrm>
            <a:off x="8532276" y="2320471"/>
            <a:ext cx="440267" cy="5289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5-Point Star 55"/>
          <p:cNvSpPr/>
          <p:nvPr/>
        </p:nvSpPr>
        <p:spPr>
          <a:xfrm>
            <a:off x="8566142" y="3374293"/>
            <a:ext cx="440267" cy="5289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hart 16"/>
          <p:cNvGraphicFramePr/>
          <p:nvPr/>
        </p:nvGraphicFramePr>
        <p:xfrm>
          <a:off x="304800" y="1350438"/>
          <a:ext cx="8616940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" descr="powerpoint template v22.jpg                                    00830A44Macintosh HD                   C3620C7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1760196" y="1011777"/>
          <a:ext cx="5702300" cy="490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rame 6"/>
          <p:cNvSpPr/>
          <p:nvPr/>
        </p:nvSpPr>
        <p:spPr>
          <a:xfrm>
            <a:off x="2460367" y="4936076"/>
            <a:ext cx="1368257" cy="330200"/>
          </a:xfrm>
          <a:prstGeom prst="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13450" y="3996276"/>
            <a:ext cx="1358899" cy="6604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066917" y="1748376"/>
            <a:ext cx="1088857" cy="584200"/>
          </a:xfrm>
          <a:prstGeom prst="frame">
            <a:avLst>
              <a:gd name="adj1" fmla="val 63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850767" y="4123276"/>
            <a:ext cx="1422400" cy="406400"/>
          </a:xfrm>
          <a:prstGeom prst="frame">
            <a:avLst>
              <a:gd name="adj1" fmla="val 94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938246" y="5329776"/>
            <a:ext cx="1346200" cy="612000"/>
          </a:xfrm>
          <a:prstGeom prst="frame">
            <a:avLst>
              <a:gd name="adj1" fmla="val 63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180968" y="3145376"/>
            <a:ext cx="1092199" cy="406400"/>
          </a:xfrm>
          <a:prstGeom prst="frame">
            <a:avLst>
              <a:gd name="adj1" fmla="val 94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5981700" y="3000912"/>
            <a:ext cx="1308100" cy="741364"/>
          </a:xfrm>
          <a:prstGeom prst="frame">
            <a:avLst>
              <a:gd name="adj1" fmla="val 63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5397501" y="2307176"/>
            <a:ext cx="1358899" cy="5688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5384801" y="4783676"/>
            <a:ext cx="1358899" cy="6604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2454442" y="2269076"/>
            <a:ext cx="1358899" cy="660400"/>
          </a:xfrm>
          <a:prstGeom prst="frame">
            <a:avLst>
              <a:gd name="adj1" fmla="val 70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72349" y="3970876"/>
            <a:ext cx="520700" cy="330200"/>
          </a:xfrm>
          <a:prstGeom prst="ellipse">
            <a:avLst/>
          </a:prstGeom>
          <a:solidFill>
            <a:srgbClr val="B04A4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Vi-I</a:t>
            </a:r>
            <a:endParaRPr lang="en-GB" sz="1400" b="1" dirty="0"/>
          </a:p>
        </p:txBody>
      </p:sp>
      <p:sp>
        <p:nvSpPr>
          <p:cNvPr id="22" name="Oval 21"/>
          <p:cNvSpPr/>
          <p:nvPr/>
        </p:nvSpPr>
        <p:spPr>
          <a:xfrm>
            <a:off x="7905749" y="3970876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23" name="Oval 22"/>
          <p:cNvSpPr/>
          <p:nvPr/>
        </p:nvSpPr>
        <p:spPr>
          <a:xfrm>
            <a:off x="2858746" y="5558376"/>
            <a:ext cx="520700" cy="3302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Sec</a:t>
            </a:r>
            <a:endParaRPr lang="en-GB" sz="1400" b="1" dirty="0"/>
          </a:p>
        </p:txBody>
      </p:sp>
      <p:sp>
        <p:nvSpPr>
          <p:cNvPr id="24" name="Oval 23"/>
          <p:cNvSpPr/>
          <p:nvPr/>
        </p:nvSpPr>
        <p:spPr>
          <a:xfrm>
            <a:off x="3404846" y="5558376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25" name="Oval 24"/>
          <p:cNvSpPr/>
          <p:nvPr/>
        </p:nvSpPr>
        <p:spPr>
          <a:xfrm>
            <a:off x="1127293" y="3094576"/>
            <a:ext cx="520700" cy="330200"/>
          </a:xfrm>
          <a:prstGeom prst="ellipse">
            <a:avLst/>
          </a:prstGeom>
          <a:solidFill>
            <a:srgbClr val="D8E5F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>
                <a:solidFill>
                  <a:srgbClr val="000000"/>
                </a:solidFill>
              </a:rPr>
              <a:t>SoW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60693" y="3094576"/>
            <a:ext cx="520700" cy="330200"/>
          </a:xfrm>
          <a:prstGeom prst="ellipse">
            <a:avLst/>
          </a:prstGeom>
          <a:solidFill>
            <a:srgbClr val="DA813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Pol</a:t>
            </a:r>
            <a:endParaRPr lang="en-GB" sz="1400" b="1" dirty="0"/>
          </a:p>
        </p:txBody>
      </p:sp>
      <p:sp>
        <p:nvSpPr>
          <p:cNvPr id="27" name="Oval 26"/>
          <p:cNvSpPr/>
          <p:nvPr/>
        </p:nvSpPr>
        <p:spPr>
          <a:xfrm>
            <a:off x="7308850" y="2967576"/>
            <a:ext cx="520700" cy="3302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Eco</a:t>
            </a:r>
            <a:endParaRPr lang="en-GB" sz="1400" b="1" dirty="0"/>
          </a:p>
        </p:txBody>
      </p:sp>
      <p:sp>
        <p:nvSpPr>
          <p:cNvPr id="28" name="Oval 27"/>
          <p:cNvSpPr/>
          <p:nvPr/>
        </p:nvSpPr>
        <p:spPr>
          <a:xfrm>
            <a:off x="7842250" y="2967576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29" name="Oval 28"/>
          <p:cNvSpPr/>
          <p:nvPr/>
        </p:nvSpPr>
        <p:spPr>
          <a:xfrm>
            <a:off x="783967" y="4072476"/>
            <a:ext cx="520700" cy="330200"/>
          </a:xfrm>
          <a:prstGeom prst="ellipse">
            <a:avLst/>
          </a:prstGeom>
          <a:solidFill>
            <a:srgbClr val="DA813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Pol</a:t>
            </a:r>
            <a:endParaRPr lang="en-GB" sz="1400" b="1" dirty="0"/>
          </a:p>
        </p:txBody>
      </p:sp>
      <p:sp>
        <p:nvSpPr>
          <p:cNvPr id="30" name="Oval 29"/>
          <p:cNvSpPr/>
          <p:nvPr/>
        </p:nvSpPr>
        <p:spPr>
          <a:xfrm>
            <a:off x="1317367" y="4072476"/>
            <a:ext cx="520700" cy="3302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Eco</a:t>
            </a:r>
            <a:endParaRPr lang="en-GB" sz="1400" b="1" dirty="0"/>
          </a:p>
        </p:txBody>
      </p:sp>
      <p:sp>
        <p:nvSpPr>
          <p:cNvPr id="31" name="Oval 30"/>
          <p:cNvSpPr/>
          <p:nvPr/>
        </p:nvSpPr>
        <p:spPr>
          <a:xfrm>
            <a:off x="3019167" y="1761076"/>
            <a:ext cx="520700" cy="330200"/>
          </a:xfrm>
          <a:prstGeom prst="ellipse">
            <a:avLst/>
          </a:prstGeom>
          <a:solidFill>
            <a:srgbClr val="DA813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Pol</a:t>
            </a:r>
            <a:endParaRPr lang="en-GB" sz="1400" b="1" dirty="0"/>
          </a:p>
        </p:txBody>
      </p:sp>
      <p:sp>
        <p:nvSpPr>
          <p:cNvPr id="32" name="Oval 31"/>
          <p:cNvSpPr/>
          <p:nvPr/>
        </p:nvSpPr>
        <p:spPr>
          <a:xfrm>
            <a:off x="3552567" y="1761076"/>
            <a:ext cx="520700" cy="3302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Eco</a:t>
            </a:r>
            <a:endParaRPr lang="en-GB" sz="1400" b="1" dirty="0"/>
          </a:p>
        </p:txBody>
      </p:sp>
      <p:sp>
        <p:nvSpPr>
          <p:cNvPr id="33" name="Oval 32"/>
          <p:cNvSpPr/>
          <p:nvPr/>
        </p:nvSpPr>
        <p:spPr>
          <a:xfrm>
            <a:off x="2485767" y="1761076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36" name="Oval 35"/>
          <p:cNvSpPr/>
          <p:nvPr/>
        </p:nvSpPr>
        <p:spPr>
          <a:xfrm>
            <a:off x="6731000" y="2065876"/>
            <a:ext cx="520700" cy="330200"/>
          </a:xfrm>
          <a:prstGeom prst="ellipse">
            <a:avLst/>
          </a:prstGeom>
          <a:solidFill>
            <a:srgbClr val="DA813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Pol</a:t>
            </a:r>
            <a:endParaRPr lang="en-GB" sz="1400" b="1" dirty="0"/>
          </a:p>
        </p:txBody>
      </p:sp>
      <p:sp>
        <p:nvSpPr>
          <p:cNvPr id="37" name="Oval 36"/>
          <p:cNvSpPr/>
          <p:nvPr/>
        </p:nvSpPr>
        <p:spPr>
          <a:xfrm>
            <a:off x="7264400" y="2065876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38" name="Oval 37"/>
          <p:cNvSpPr/>
          <p:nvPr/>
        </p:nvSpPr>
        <p:spPr>
          <a:xfrm>
            <a:off x="7277101" y="5120226"/>
            <a:ext cx="520700" cy="330200"/>
          </a:xfrm>
          <a:prstGeom prst="ellipse">
            <a:avLst/>
          </a:prstGeom>
          <a:solidFill>
            <a:srgbClr val="B04A4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Vi-I</a:t>
            </a:r>
            <a:endParaRPr lang="en-GB" sz="1400" b="1" dirty="0"/>
          </a:p>
        </p:txBody>
      </p:sp>
      <p:sp>
        <p:nvSpPr>
          <p:cNvPr id="39" name="Oval 38"/>
          <p:cNvSpPr/>
          <p:nvPr/>
        </p:nvSpPr>
        <p:spPr>
          <a:xfrm>
            <a:off x="6743701" y="5126576"/>
            <a:ext cx="520700" cy="330200"/>
          </a:xfrm>
          <a:prstGeom prst="ellipse">
            <a:avLst/>
          </a:prstGeom>
          <a:solidFill>
            <a:srgbClr val="CE8E8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STI</a:t>
            </a:r>
            <a:endParaRPr lang="en-GB" sz="1400" b="1" dirty="0"/>
          </a:p>
        </p:txBody>
      </p:sp>
      <p:sp>
        <p:nvSpPr>
          <p:cNvPr id="40" name="Oval 39"/>
          <p:cNvSpPr/>
          <p:nvPr/>
        </p:nvSpPr>
        <p:spPr>
          <a:xfrm>
            <a:off x="1402925" y="4910676"/>
            <a:ext cx="520700" cy="330200"/>
          </a:xfrm>
          <a:prstGeom prst="ellipse">
            <a:avLst/>
          </a:prstGeom>
          <a:solidFill>
            <a:srgbClr val="D8E5F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>
                <a:solidFill>
                  <a:srgbClr val="000000"/>
                </a:solidFill>
              </a:rPr>
              <a:t>SoW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936325" y="4910676"/>
            <a:ext cx="520700" cy="3302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Eco</a:t>
            </a:r>
            <a:endParaRPr lang="en-GB" sz="1400" b="1" dirty="0"/>
          </a:p>
        </p:txBody>
      </p:sp>
      <p:sp>
        <p:nvSpPr>
          <p:cNvPr id="42" name="Oval 41"/>
          <p:cNvSpPr/>
          <p:nvPr/>
        </p:nvSpPr>
        <p:spPr>
          <a:xfrm>
            <a:off x="1921042" y="2307176"/>
            <a:ext cx="520700" cy="330200"/>
          </a:xfrm>
          <a:prstGeom prst="ellipse">
            <a:avLst/>
          </a:prstGeom>
          <a:solidFill>
            <a:srgbClr val="D8E5F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>
                <a:solidFill>
                  <a:srgbClr val="000000"/>
                </a:solidFill>
              </a:rPr>
              <a:t>SoW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57584" y="2307176"/>
            <a:ext cx="520700" cy="3302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err="1" smtClean="0"/>
              <a:t>Env</a:t>
            </a:r>
            <a:endParaRPr lang="en-GB" sz="1400" b="1" dirty="0"/>
          </a:p>
        </p:txBody>
      </p:sp>
      <p:sp>
        <p:nvSpPr>
          <p:cNvPr id="44" name="Oval 43"/>
          <p:cNvSpPr/>
          <p:nvPr/>
        </p:nvSpPr>
        <p:spPr>
          <a:xfrm>
            <a:off x="1400342" y="2307176"/>
            <a:ext cx="520700" cy="3302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Ph-I</a:t>
            </a:r>
            <a:endParaRPr lang="en-GB" sz="1400" b="1" dirty="0"/>
          </a:p>
        </p:txBody>
      </p:sp>
      <p:pic>
        <p:nvPicPr>
          <p:cNvPr id="45" name="Imagen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296" y="1761076"/>
            <a:ext cx="663575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agen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3201" y="5121496"/>
            <a:ext cx="663575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n 350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0501" y="2065876"/>
            <a:ext cx="663575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n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367" y="4905596"/>
            <a:ext cx="663575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n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992" y="4067396"/>
            <a:ext cx="663575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n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349" y="2962496"/>
            <a:ext cx="663575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n 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9479" y="3114896"/>
            <a:ext cx="663575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n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71868" y="5553296"/>
            <a:ext cx="663575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n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48676" y="3965796"/>
            <a:ext cx="663575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1309" y="2302096"/>
            <a:ext cx="663575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7482433" y="5590135"/>
            <a:ext cx="1222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Popper (2011)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2509" y="1179241"/>
            <a:ext cx="3564000" cy="1136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iKnow</a:t>
            </a:r>
            <a:r>
              <a:rPr lang="en-GB" sz="2800" dirty="0" smtClean="0">
                <a:solidFill>
                  <a:schemeClr val="tx1"/>
                </a:solidFill>
              </a:rPr>
              <a:t> Project &amp; Tools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(R + TD Agenda)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9209" y="1179241"/>
            <a:ext cx="3564000" cy="1136400"/>
          </a:xfrm>
          <a:prstGeom prst="rect">
            <a:avLst/>
          </a:prstGeom>
          <a:solidFill>
            <a:srgbClr val="9A73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iOracle</a:t>
            </a:r>
            <a:endParaRPr lang="en-GB" dirty="0" smtClean="0"/>
          </a:p>
          <a:p>
            <a:pPr algn="ctr"/>
            <a:r>
              <a:rPr lang="en-GB" dirty="0" smtClean="0"/>
              <a:t>(Mapping)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99809" y="2315641"/>
            <a:ext cx="3564000" cy="1136400"/>
          </a:xfrm>
          <a:prstGeom prst="rect">
            <a:avLst/>
          </a:prstGeom>
          <a:solidFill>
            <a:srgbClr val="6923F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iLibrary</a:t>
            </a:r>
            <a:endParaRPr lang="en-GB" dirty="0" smtClean="0"/>
          </a:p>
          <a:p>
            <a:pPr algn="ctr"/>
            <a:r>
              <a:rPr lang="en-GB" dirty="0" smtClean="0"/>
              <a:t>(interconnecting, sharing and managing knowledge)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89209" y="2315641"/>
            <a:ext cx="3564000" cy="1136400"/>
          </a:xfrm>
          <a:prstGeom prst="rect">
            <a:avLst/>
          </a:prstGeom>
          <a:solidFill>
            <a:srgbClr val="2C8CE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iCommunity</a:t>
            </a:r>
            <a:endParaRPr lang="en-GB" dirty="0" smtClean="0"/>
          </a:p>
          <a:p>
            <a:pPr algn="ctr"/>
            <a:r>
              <a:rPr lang="en-GB" dirty="0" smtClean="0"/>
              <a:t>(Networking)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112509" y="3452041"/>
            <a:ext cx="3564000" cy="1136400"/>
          </a:xfrm>
          <a:prstGeom prst="rect">
            <a:avLst/>
          </a:prstGeom>
          <a:solidFill>
            <a:srgbClr val="1328A7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iScan</a:t>
            </a:r>
            <a:endParaRPr lang="en-GB" dirty="0" smtClean="0"/>
          </a:p>
          <a:p>
            <a:pPr algn="ctr"/>
            <a:r>
              <a:rPr lang="en-GB" dirty="0" smtClean="0"/>
              <a:t>(Advanced WI-WE monitoring)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89209" y="3452041"/>
            <a:ext cx="3564000" cy="1136400"/>
          </a:xfrm>
          <a:prstGeom prst="rect">
            <a:avLst/>
          </a:prstGeom>
          <a:solidFill>
            <a:srgbClr val="FB691E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iBank</a:t>
            </a:r>
            <a:endParaRPr lang="en-GB" dirty="0" smtClean="0"/>
          </a:p>
          <a:p>
            <a:pPr algn="ctr"/>
            <a:r>
              <a:rPr lang="en-GB" dirty="0" smtClean="0"/>
              <a:t>(Knowledge generation </a:t>
            </a:r>
            <a:br>
              <a:rPr lang="en-GB" dirty="0" smtClean="0"/>
            </a:br>
            <a:r>
              <a:rPr lang="en-GB" dirty="0" smtClean="0"/>
              <a:t>and WI-WE mapping)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112509" y="4588441"/>
            <a:ext cx="3564000" cy="1136400"/>
          </a:xfrm>
          <a:prstGeom prst="rect">
            <a:avLst/>
          </a:prstGeom>
          <a:solidFill>
            <a:srgbClr val="AB038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iDelphi</a:t>
            </a:r>
            <a:endParaRPr lang="en-GB" dirty="0" smtClean="0"/>
          </a:p>
          <a:p>
            <a:pPr algn="ctr"/>
            <a:r>
              <a:rPr lang="en-GB" dirty="0" smtClean="0"/>
              <a:t>(Participatory WI-WE assessment)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689209" y="4588441"/>
            <a:ext cx="3564000" cy="1136400"/>
          </a:xfrm>
          <a:prstGeom prst="rect">
            <a:avLst/>
          </a:prstGeom>
          <a:solidFill>
            <a:srgbClr val="C9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iNews</a:t>
            </a:r>
            <a:endParaRPr lang="en-GB" dirty="0" smtClean="0"/>
          </a:p>
          <a:p>
            <a:pPr algn="ctr"/>
            <a:r>
              <a:rPr lang="en-GB" dirty="0" smtClean="0"/>
              <a:t>(Dissemination)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6" y="1005158"/>
            <a:ext cx="5975350" cy="4940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2433" y="5590135"/>
            <a:ext cx="1222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Popper (2011)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obodyer-large"/>
          <p:cNvPicPr>
            <a:picLocks noChangeAspect="1" noChangeArrowheads="1"/>
          </p:cNvPicPr>
          <p:nvPr/>
        </p:nvPicPr>
        <p:blipFill>
          <a:blip r:embed="rId2"/>
          <a:srcRect t="20209"/>
          <a:stretch>
            <a:fillRect/>
          </a:stretch>
        </p:blipFill>
        <p:spPr bwMode="auto">
          <a:xfrm>
            <a:off x="1683168" y="1111507"/>
            <a:ext cx="7170840" cy="48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ded Corner 8"/>
          <p:cNvSpPr/>
          <p:nvPr/>
        </p:nvSpPr>
        <p:spPr>
          <a:xfrm>
            <a:off x="440267" y="1397881"/>
            <a:ext cx="1112959" cy="4513224"/>
          </a:xfrm>
          <a:prstGeom prst="foldedCorner">
            <a:avLst/>
          </a:prstGeom>
          <a:solidFill>
            <a:srgbClr val="242424"/>
          </a:soli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200" dirty="0" smtClean="0">
              <a:latin typeface="Arial Narrow"/>
              <a:cs typeface="Arial Narrow"/>
            </a:endParaRPr>
          </a:p>
          <a:p>
            <a:pPr algn="ctr"/>
            <a:endParaRPr lang="en-GB" sz="1200" dirty="0" smtClean="0">
              <a:latin typeface="Arial Narrow"/>
              <a:cs typeface="Arial Narrow"/>
            </a:endParaRPr>
          </a:p>
          <a:p>
            <a:pPr algn="ctr"/>
            <a:endParaRPr lang="en-GB" sz="1200" dirty="0" smtClean="0">
              <a:latin typeface="Arial Narrow"/>
              <a:cs typeface="Arial Narrow"/>
            </a:endParaRPr>
          </a:p>
          <a:p>
            <a:pPr algn="ctr"/>
            <a:endParaRPr lang="en-GB" b="1" dirty="0" smtClean="0">
              <a:latin typeface="Arial Narrow"/>
              <a:cs typeface="Arial Narrow"/>
            </a:endParaRPr>
          </a:p>
          <a:p>
            <a:pPr algn="ctr"/>
            <a:r>
              <a:rPr lang="en-US" sz="1400" dirty="0" smtClean="0">
                <a:latin typeface="Arial Narrow"/>
                <a:cs typeface="Arial Narrow"/>
              </a:rPr>
              <a:t>McArthur's Universal Corrective Map of the World</a:t>
            </a:r>
            <a:endParaRPr lang="en-GB" sz="1400" dirty="0" smtClean="0">
              <a:latin typeface="Arial Narrow"/>
              <a:cs typeface="Arial Narrow"/>
            </a:endParaRPr>
          </a:p>
          <a:p>
            <a:pPr algn="ctr"/>
            <a:endParaRPr lang="en-GB" sz="1400" b="1" dirty="0" smtClean="0">
              <a:latin typeface="Arial Narrow"/>
              <a:cs typeface="Arial Narrow"/>
            </a:endParaRPr>
          </a:p>
          <a:p>
            <a:pPr algn="ctr"/>
            <a:endParaRPr lang="en-GB" sz="1400" b="1" dirty="0" smtClean="0">
              <a:latin typeface="Arial Narrow"/>
              <a:cs typeface="Arial Narrow"/>
            </a:endParaRPr>
          </a:p>
          <a:p>
            <a:pPr algn="ctr"/>
            <a:endParaRPr lang="en-GB" sz="1200" b="1" dirty="0" smtClean="0">
              <a:latin typeface="Arial Narrow"/>
              <a:cs typeface="Arial Narrow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748088" y="2839512"/>
            <a:ext cx="0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328988" y="2499787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/>
              <a:t>South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341688" y="3939650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/>
              <a:t>North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86" y="1369369"/>
            <a:ext cx="7184314" cy="4491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9237" y="1503341"/>
            <a:ext cx="1222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Popper (2011)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8666" y="1377447"/>
            <a:ext cx="1301913" cy="2225123"/>
          </a:xfrm>
          <a:prstGeom prst="roundRect">
            <a:avLst/>
          </a:prstGeom>
          <a:solidFill>
            <a:srgbClr val="FFFF9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Some examples of</a:t>
            </a:r>
          </a:p>
          <a:p>
            <a:pPr algn="ctr"/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Wild Cards</a:t>
            </a:r>
            <a:endParaRPr lang="en-GB" sz="17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2015" y="3747035"/>
            <a:ext cx="1301913" cy="2222499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Some examples of</a:t>
            </a:r>
            <a:b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</a:br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Weak Signals</a:t>
            </a:r>
            <a:endParaRPr lang="en-GB" sz="17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4108" y="1377447"/>
            <a:ext cx="2843765" cy="222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233" y="3747035"/>
            <a:ext cx="2849031" cy="222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/>
          <a:srcRect b="8450"/>
          <a:stretch>
            <a:fillRect/>
          </a:stretch>
        </p:blipFill>
        <p:spPr bwMode="auto">
          <a:xfrm>
            <a:off x="6044108" y="3747035"/>
            <a:ext cx="2843765" cy="222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ded Corner 11"/>
          <p:cNvSpPr/>
          <p:nvPr/>
        </p:nvSpPr>
        <p:spPr>
          <a:xfrm>
            <a:off x="1726328" y="1380072"/>
            <a:ext cx="1188000" cy="2222498"/>
          </a:xfrm>
          <a:prstGeom prst="foldedCorner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>
                <a:latin typeface="Arial Narrow"/>
                <a:cs typeface="Arial Narrow"/>
              </a:rPr>
              <a:t>past </a:t>
            </a:r>
            <a:br>
              <a:rPr lang="en-GB" sz="1600" dirty="0" smtClean="0">
                <a:latin typeface="Arial Narrow"/>
                <a:cs typeface="Arial Narrow"/>
              </a:rPr>
            </a:br>
            <a:r>
              <a:rPr lang="en-GB" sz="1600" dirty="0" smtClean="0">
                <a:solidFill>
                  <a:srgbClr val="FFFF99"/>
                </a:solidFill>
                <a:latin typeface="Arial Narrow"/>
                <a:cs typeface="Arial Narrow"/>
              </a:rPr>
              <a:t>wild cards </a:t>
            </a:r>
            <a:r>
              <a:rPr lang="en-GB" sz="1600" dirty="0" smtClean="0">
                <a:latin typeface="Arial Narrow"/>
                <a:cs typeface="Arial Narrow"/>
              </a:rPr>
              <a:t/>
            </a:r>
            <a:br>
              <a:rPr lang="en-GB" sz="1600" dirty="0" smtClean="0">
                <a:latin typeface="Arial Narrow"/>
                <a:cs typeface="Arial Narrow"/>
              </a:rPr>
            </a:br>
            <a:r>
              <a:rPr lang="en-GB" sz="1600" dirty="0" smtClean="0">
                <a:latin typeface="Arial Narrow"/>
                <a:cs typeface="Arial Narrow"/>
              </a:rPr>
              <a:t>can be </a:t>
            </a:r>
            <a:br>
              <a:rPr lang="en-GB" sz="1600" dirty="0" smtClean="0">
                <a:latin typeface="Arial Narrow"/>
                <a:cs typeface="Arial Narrow"/>
              </a:rPr>
            </a:br>
            <a:r>
              <a:rPr lang="en-GB" sz="1600" dirty="0" smtClean="0">
                <a:solidFill>
                  <a:srgbClr val="CCFFCC"/>
                </a:solidFill>
                <a:latin typeface="Arial Narrow"/>
                <a:cs typeface="Arial Narrow"/>
              </a:rPr>
              <a:t>weak signals</a:t>
            </a:r>
            <a:r>
              <a:rPr lang="en-GB" sz="1600" dirty="0" smtClean="0">
                <a:latin typeface="Arial Narrow"/>
                <a:cs typeface="Arial Narrow"/>
              </a:rPr>
              <a:t/>
            </a:r>
            <a:br>
              <a:rPr lang="en-GB" sz="1600" dirty="0" smtClean="0">
                <a:latin typeface="Arial Narrow"/>
                <a:cs typeface="Arial Narrow"/>
              </a:rPr>
            </a:br>
            <a:r>
              <a:rPr lang="en-GB" sz="1600" dirty="0" smtClean="0">
                <a:latin typeface="Arial Narrow"/>
                <a:cs typeface="Arial Narrow"/>
              </a:rPr>
              <a:t> of future events… including new</a:t>
            </a:r>
            <a:br>
              <a:rPr lang="en-GB" sz="1600" dirty="0" smtClean="0">
                <a:latin typeface="Arial Narrow"/>
                <a:cs typeface="Arial Narrow"/>
              </a:rPr>
            </a:br>
            <a:r>
              <a:rPr lang="en-GB" sz="1600" dirty="0" smtClean="0">
                <a:solidFill>
                  <a:srgbClr val="FFFF99"/>
                </a:solidFill>
                <a:latin typeface="Arial Narrow"/>
                <a:cs typeface="Arial Narrow"/>
              </a:rPr>
              <a:t>wild cards…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1726328" y="3747036"/>
            <a:ext cx="1188000" cy="2222498"/>
          </a:xfrm>
          <a:prstGeom prst="foldedCorner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smtClean="0">
                <a:solidFill>
                  <a:srgbClr val="CCFFCC"/>
                </a:solidFill>
                <a:latin typeface="Arial Narrow"/>
                <a:cs typeface="Arial Narrow"/>
              </a:rPr>
              <a:t>weak signals</a:t>
            </a:r>
            <a:r>
              <a:rPr lang="en-GB" sz="1600" dirty="0" smtClean="0">
                <a:latin typeface="Arial Narrow"/>
                <a:cs typeface="Arial Narrow"/>
              </a:rPr>
              <a:t/>
            </a:r>
            <a:br>
              <a:rPr lang="en-GB" sz="1600" dirty="0" smtClean="0">
                <a:latin typeface="Arial Narrow"/>
                <a:cs typeface="Arial Narrow"/>
              </a:rPr>
            </a:br>
            <a:r>
              <a:rPr lang="en-GB" sz="1600" dirty="0" smtClean="0">
                <a:latin typeface="Arial Narrow"/>
                <a:cs typeface="Arial Narrow"/>
              </a:rPr>
              <a:t>can hint</a:t>
            </a:r>
            <a:br>
              <a:rPr lang="en-GB" sz="1600" dirty="0" smtClean="0">
                <a:latin typeface="Arial Narrow"/>
                <a:cs typeface="Arial Narrow"/>
              </a:rPr>
            </a:br>
            <a:r>
              <a:rPr lang="en-GB" sz="1600" dirty="0" smtClean="0">
                <a:latin typeface="Arial Narrow"/>
                <a:cs typeface="Arial Narrow"/>
              </a:rPr>
              <a:t>about potential</a:t>
            </a:r>
            <a:br>
              <a:rPr lang="en-GB" sz="1600" dirty="0" smtClean="0">
                <a:latin typeface="Arial Narrow"/>
                <a:cs typeface="Arial Narrow"/>
              </a:rPr>
            </a:br>
            <a:r>
              <a:rPr lang="en-GB" sz="1600" dirty="0" smtClean="0">
                <a:latin typeface="Arial Narrow"/>
                <a:cs typeface="Arial Narrow"/>
              </a:rPr>
              <a:t> </a:t>
            </a:r>
            <a:r>
              <a:rPr lang="en-GB" sz="1600" dirty="0" smtClean="0">
                <a:solidFill>
                  <a:srgbClr val="FFFF99"/>
                </a:solidFill>
                <a:latin typeface="Arial Narrow"/>
                <a:cs typeface="Arial Narrow"/>
              </a:rPr>
              <a:t>wild cards…</a:t>
            </a:r>
          </a:p>
        </p:txBody>
      </p:sp>
      <p:pic>
        <p:nvPicPr>
          <p:cNvPr id="14" name="Picture 13" descr="bp_wild_ca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066" y="1377447"/>
            <a:ext cx="2840198" cy="2225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35175"/>
          </a:xfrm>
        </p:spPr>
        <p:txBody>
          <a:bodyPr/>
          <a:lstStyle/>
          <a:p>
            <a:r>
              <a:rPr lang="en-GB" sz="4400" b="1" dirty="0" smtClean="0"/>
              <a:t>iKnow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>
                <a:solidFill>
                  <a:srgbClr val="000000"/>
                </a:solidFill>
              </a:rPr>
              <a:t>i</a:t>
            </a:r>
            <a:r>
              <a:rPr lang="en-GB" sz="4400" dirty="0" smtClean="0">
                <a:solidFill>
                  <a:srgbClr val="0081CD"/>
                </a:solidFill>
              </a:rPr>
              <a:t>nterconnecting </a:t>
            </a:r>
            <a:r>
              <a:rPr lang="en-GB" sz="4400" dirty="0" smtClean="0"/>
              <a:t>Know</a:t>
            </a:r>
            <a:r>
              <a:rPr lang="en-GB" sz="4400" dirty="0" smtClean="0">
                <a:solidFill>
                  <a:srgbClr val="0081CD"/>
                </a:solidFill>
              </a:rPr>
              <a:t>ledge</a:t>
            </a:r>
            <a:br>
              <a:rPr lang="en-GB" sz="4400" dirty="0" smtClean="0">
                <a:solidFill>
                  <a:srgbClr val="0081CD"/>
                </a:solidFill>
              </a:rPr>
            </a:br>
            <a:r>
              <a:rPr lang="en-GB" sz="3200" dirty="0" smtClean="0">
                <a:solidFill>
                  <a:srgbClr val="000000"/>
                </a:solidFill>
              </a:rPr>
              <a:t>(EFP Workshop 26.10.11</a:t>
            </a:r>
            <a:r>
              <a:rPr lang="en-GB" sz="3200" dirty="0" smtClean="0">
                <a:solidFill>
                  <a:srgbClr val="000000"/>
                </a:solidFill>
              </a:rPr>
              <a:t> – Part </a:t>
            </a:r>
            <a:r>
              <a:rPr lang="en-GB" sz="3200" dirty="0" smtClean="0">
                <a:solidFill>
                  <a:srgbClr val="000000"/>
                </a:solidFill>
              </a:rPr>
              <a:t>2)</a:t>
            </a:r>
            <a:endParaRPr lang="en-GB" sz="4400" dirty="0">
              <a:solidFill>
                <a:srgbClr val="0081C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70394"/>
            <a:ext cx="6400800" cy="120650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81CD"/>
                </a:solidFill>
              </a:rPr>
              <a:t>Rafael Popper</a:t>
            </a:r>
          </a:p>
          <a:p>
            <a:r>
              <a:rPr lang="en-GB" sz="2000" dirty="0" smtClean="0">
                <a:solidFill>
                  <a:srgbClr val="0081CD"/>
                </a:solidFill>
              </a:rPr>
              <a:t>rafael.popper@manchester.ac.uk</a:t>
            </a:r>
          </a:p>
          <a:p>
            <a:r>
              <a:rPr lang="en-GB" sz="2000" dirty="0" smtClean="0"/>
              <a:t>iKnow Project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New </a:t>
            </a:r>
            <a:r>
              <a:rPr lang="en-GB" sz="2800" dirty="0" smtClean="0"/>
              <a:t>Weak Signals </a:t>
            </a:r>
            <a:r>
              <a:rPr lang="en-GB" sz="2800" b="1" dirty="0" smtClean="0"/>
              <a:t>Concept   </a:t>
            </a:r>
            <a:r>
              <a:rPr lang="en-GB" sz="2000" dirty="0" smtClean="0">
                <a:solidFill>
                  <a:srgbClr val="7F7F7F"/>
                </a:solidFill>
              </a:rPr>
              <a:t>(Popper, 2011)</a:t>
            </a:r>
            <a:endParaRPr lang="en-GB" sz="2800" dirty="0">
              <a:solidFill>
                <a:srgbClr val="7F7F7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77334" y="1565708"/>
            <a:ext cx="4919594" cy="4293223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Weak Signals </a:t>
            </a:r>
            <a:r>
              <a:rPr lang="en-US" sz="1800" dirty="0" smtClean="0">
                <a:solidFill>
                  <a:srgbClr val="000000"/>
                </a:solidFill>
              </a:rPr>
              <a:t>are ambiguous events, often referred to as “</a:t>
            </a:r>
            <a:r>
              <a:rPr lang="en-US" sz="1800" b="1" dirty="0" smtClean="0">
                <a:solidFill>
                  <a:srgbClr val="000000"/>
                </a:solidFill>
              </a:rPr>
              <a:t>seeds of change</a:t>
            </a:r>
            <a:r>
              <a:rPr lang="en-US" sz="1800" dirty="0" smtClean="0">
                <a:solidFill>
                  <a:srgbClr val="000000"/>
                </a:solidFill>
              </a:rPr>
              <a:t>”, providing </a:t>
            </a:r>
            <a:r>
              <a:rPr lang="en-US" sz="1800" b="1" dirty="0" smtClean="0">
                <a:solidFill>
                  <a:srgbClr val="000000"/>
                </a:solidFill>
              </a:rPr>
              <a:t>advance intelligence </a:t>
            </a:r>
            <a:r>
              <a:rPr lang="en-US" sz="1800" dirty="0" smtClean="0">
                <a:solidFill>
                  <a:srgbClr val="000000"/>
                </a:solidFill>
              </a:rPr>
              <a:t>or “</a:t>
            </a:r>
            <a:r>
              <a:rPr lang="en-US" sz="1800" b="1" dirty="0" smtClean="0">
                <a:solidFill>
                  <a:srgbClr val="000000"/>
                </a:solidFill>
              </a:rPr>
              <a:t>hints</a:t>
            </a:r>
            <a:r>
              <a:rPr lang="en-US" sz="1800" dirty="0" smtClean="0">
                <a:solidFill>
                  <a:srgbClr val="000000"/>
                </a:solidFill>
              </a:rPr>
              <a:t>” about </a:t>
            </a:r>
            <a:r>
              <a:rPr lang="en-US" sz="1800" b="1" dirty="0" smtClean="0">
                <a:solidFill>
                  <a:srgbClr val="000000"/>
                </a:solidFill>
              </a:rPr>
              <a:t>potentially important futures</a:t>
            </a:r>
            <a:r>
              <a:rPr lang="en-US" sz="1800" dirty="0" smtClean="0">
                <a:solidFill>
                  <a:srgbClr val="000000"/>
                </a:solidFill>
              </a:rPr>
              <a:t>, e.g. Wild Cards, challenges and opportunities. Weak Signals lie in the eye of the beholder and are often </a:t>
            </a:r>
            <a:r>
              <a:rPr lang="en-US" sz="1800" b="1" dirty="0" smtClean="0">
                <a:solidFill>
                  <a:srgbClr val="000000"/>
                </a:solidFill>
              </a:rPr>
              <a:t>influenced by the mental frameworks and subjective interpretations of individuals with limited information about emerging trends, developments or issues in a particular time and context. </a:t>
            </a:r>
            <a:r>
              <a:rPr lang="en-US" sz="1800" dirty="0" smtClean="0">
                <a:solidFill>
                  <a:srgbClr val="000000"/>
                </a:solidFill>
              </a:rPr>
              <a:t>Their “weakness” is directly proportional to levels of uncertainty about their </a:t>
            </a:r>
            <a:r>
              <a:rPr lang="en-US" sz="1800" b="1" dirty="0" smtClean="0">
                <a:solidFill>
                  <a:srgbClr val="000000"/>
                </a:solidFill>
              </a:rPr>
              <a:t>interpretations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b="1" dirty="0" smtClean="0">
                <a:solidFill>
                  <a:srgbClr val="000000"/>
                </a:solidFill>
              </a:rPr>
              <a:t>importance </a:t>
            </a:r>
            <a:r>
              <a:rPr lang="en-US" sz="1800" dirty="0" smtClean="0">
                <a:solidFill>
                  <a:srgbClr val="000000"/>
                </a:solidFill>
              </a:rPr>
              <a:t>and </a:t>
            </a:r>
            <a:r>
              <a:rPr lang="en-US" sz="1800" b="1" dirty="0" smtClean="0">
                <a:solidFill>
                  <a:srgbClr val="000000"/>
                </a:solidFill>
              </a:rPr>
              <a:t>implications </a:t>
            </a:r>
            <a:r>
              <a:rPr lang="en-US" sz="1800" dirty="0" smtClean="0">
                <a:solidFill>
                  <a:srgbClr val="000000"/>
                </a:solidFill>
              </a:rPr>
              <a:t>in the short-medium-to-long-term. Weak Signals are </a:t>
            </a:r>
            <a:r>
              <a:rPr lang="en-US" sz="1800" b="1" dirty="0" smtClean="0">
                <a:solidFill>
                  <a:srgbClr val="000000"/>
                </a:solidFill>
              </a:rPr>
              <a:t>unclear observables </a:t>
            </a:r>
            <a:r>
              <a:rPr lang="en-US" sz="1800" dirty="0" smtClean="0">
                <a:solidFill>
                  <a:srgbClr val="000000"/>
                </a:solidFill>
              </a:rPr>
              <a:t>warning us about the possibility of future </a:t>
            </a:r>
            <a:r>
              <a:rPr lang="en-US" sz="1800" b="1" dirty="0" smtClean="0">
                <a:solidFill>
                  <a:srgbClr val="000000"/>
                </a:solidFill>
              </a:rPr>
              <a:t>“game changing” events.</a:t>
            </a:r>
            <a:endParaRPr lang="en-GB" sz="1800" b="1" dirty="0" smtClean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698372" y="1901310"/>
            <a:ext cx="3015321" cy="3681412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Influenced by</a:t>
            </a:r>
          </a:p>
          <a:p>
            <a:pPr lvl="1"/>
            <a:r>
              <a:rPr lang="en-GB" dirty="0" smtClean="0"/>
              <a:t>Mental frameworks</a:t>
            </a:r>
          </a:p>
          <a:p>
            <a:pPr lvl="1"/>
            <a:r>
              <a:rPr lang="en-GB" dirty="0" smtClean="0"/>
              <a:t>Subjective interpretations</a:t>
            </a:r>
          </a:p>
          <a:p>
            <a:pPr lvl="1"/>
            <a:r>
              <a:rPr lang="en-GB" dirty="0" smtClean="0"/>
              <a:t>Limited information</a:t>
            </a:r>
          </a:p>
          <a:p>
            <a:pPr lvl="1"/>
            <a:r>
              <a:rPr lang="en-GB" dirty="0" smtClean="0"/>
              <a:t>Time/Context</a:t>
            </a:r>
            <a:endParaRPr lang="en-GB" b="1" dirty="0" smtClean="0"/>
          </a:p>
          <a:p>
            <a:r>
              <a:rPr lang="en-GB" b="1" dirty="0" smtClean="0"/>
              <a:t>i3 uncertain issues</a:t>
            </a:r>
          </a:p>
          <a:p>
            <a:pPr lvl="1"/>
            <a:r>
              <a:rPr lang="en-GB" dirty="0" smtClean="0"/>
              <a:t>Interpretation</a:t>
            </a:r>
          </a:p>
          <a:p>
            <a:pPr lvl="1"/>
            <a:r>
              <a:rPr lang="en-GB" dirty="0" smtClean="0"/>
              <a:t>Importance</a:t>
            </a:r>
          </a:p>
          <a:p>
            <a:pPr lvl="1"/>
            <a:r>
              <a:rPr lang="en-GB" dirty="0" smtClean="0"/>
              <a:t>Implications</a:t>
            </a:r>
          </a:p>
          <a:p>
            <a:r>
              <a:rPr lang="en-GB" b="1" dirty="0" smtClean="0"/>
              <a:t>Pseudo-evidence-based</a:t>
            </a:r>
          </a:p>
          <a:p>
            <a:pPr lvl="1"/>
            <a:r>
              <a:rPr lang="en-GB" dirty="0" smtClean="0"/>
              <a:t>Unclear observables</a:t>
            </a:r>
          </a:p>
          <a:p>
            <a:r>
              <a:rPr lang="en-GB" b="1" dirty="0" smtClean="0"/>
              <a:t>Creativity-based</a:t>
            </a:r>
          </a:p>
          <a:p>
            <a:pPr lvl="1"/>
            <a:r>
              <a:rPr lang="en-GB" dirty="0" smtClean="0"/>
              <a:t>Game changing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1620838" y="1346205"/>
          <a:ext cx="2532062" cy="22225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72532" y="1343581"/>
            <a:ext cx="1251113" cy="2225123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iKnow </a:t>
            </a:r>
            <a:b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</a:br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is 50%</a:t>
            </a:r>
            <a:b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</a:br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Research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5881" y="3713169"/>
            <a:ext cx="1251113" cy="2222499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iKnow </a:t>
            </a:r>
            <a:b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</a:br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is 50%</a:t>
            </a:r>
            <a:b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</a:br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Technology Development</a:t>
            </a:r>
          </a:p>
        </p:txBody>
      </p:sp>
      <p:graphicFrame>
        <p:nvGraphicFramePr>
          <p:cNvPr id="26" name="Content Placeholder 24"/>
          <p:cNvGraphicFramePr>
            <a:graphicFrameLocks/>
          </p:cNvGraphicFramePr>
          <p:nvPr/>
        </p:nvGraphicFramePr>
        <p:xfrm>
          <a:off x="1623646" y="3713169"/>
          <a:ext cx="2532062" cy="22225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Right Brace 26"/>
          <p:cNvSpPr/>
          <p:nvPr/>
        </p:nvSpPr>
        <p:spPr>
          <a:xfrm>
            <a:off x="3898900" y="1346205"/>
            <a:ext cx="457200" cy="2222499"/>
          </a:xfrm>
          <a:prstGeom prst="rightBrace">
            <a:avLst/>
          </a:prstGeom>
          <a:ln>
            <a:solidFill>
              <a:srgbClr val="5353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race 27"/>
          <p:cNvSpPr/>
          <p:nvPr/>
        </p:nvSpPr>
        <p:spPr>
          <a:xfrm>
            <a:off x="3898900" y="3713169"/>
            <a:ext cx="457200" cy="2222499"/>
          </a:xfrm>
          <a:prstGeom prst="rightBrace">
            <a:avLst/>
          </a:prstGeom>
          <a:ln>
            <a:solidFill>
              <a:srgbClr val="5353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4445001" y="1343581"/>
            <a:ext cx="4425940" cy="2225123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342900" indent="-342900" algn="ctr"/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Research Agenda</a:t>
            </a:r>
          </a:p>
          <a:p>
            <a:pPr marL="342900" indent="-342900" algn="ctr"/>
            <a:endParaRPr lang="en-GB" sz="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 develop wild cards (WI) research frameworks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 develop weak signals (WE) research frameworks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 develop strategies to scan and assess WIWE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 explore WIWE shaping/shaking ERA &amp; STI policy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 develop ERA toolkit &amp; practical guide to WIWE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58350" y="3784605"/>
            <a:ext cx="4425940" cy="2151063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Technology Development Agenda</a:t>
            </a:r>
          </a:p>
          <a:p>
            <a:pPr marL="342900" indent="-342900" algn="ctr"/>
            <a:endParaRPr lang="en-GB" sz="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 build tools capable of mapping WIWE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 build tools capable of assessing WIWE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 build tools capable of interconnecting WIWE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 build tools capable of interconnecting knowledge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 build tools capable of interconnecting 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20476</TotalTime>
  <Words>1988</Words>
  <Application>Microsoft Macintosh PowerPoint</Application>
  <PresentationFormat>On-screen Show (4:3)</PresentationFormat>
  <Paragraphs>531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iKnow  interconnecting Knowledge (EFP Workshop 26.10.11 - Part 1)</vt:lpstr>
      <vt:lpstr>Slide 2</vt:lpstr>
      <vt:lpstr>Slide 3</vt:lpstr>
      <vt:lpstr>Slide 4</vt:lpstr>
      <vt:lpstr>Slide 5</vt:lpstr>
      <vt:lpstr>Slide 6</vt:lpstr>
      <vt:lpstr>iKnow  interconnecting Knowledge (EFP Workshop 26.10.11 – Part 2)</vt:lpstr>
      <vt:lpstr>New Weak Signals Concept   (Popper, 2011)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Rafael Popper</dc:creator>
  <cp:lastModifiedBy>Rafael Popper</cp:lastModifiedBy>
  <cp:revision>171</cp:revision>
  <cp:lastPrinted>2011-05-25T14:12:30Z</cp:lastPrinted>
  <dcterms:created xsi:type="dcterms:W3CDTF">2011-11-04T09:01:52Z</dcterms:created>
  <dcterms:modified xsi:type="dcterms:W3CDTF">2011-11-09T10:57:04Z</dcterms:modified>
</cp:coreProperties>
</file>